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0" r:id="rId4"/>
    <p:sldId id="262" r:id="rId5"/>
    <p:sldId id="264" r:id="rId6"/>
    <p:sldId id="281" r:id="rId7"/>
    <p:sldId id="258" r:id="rId8"/>
    <p:sldId id="259" r:id="rId9"/>
    <p:sldId id="270" r:id="rId10"/>
    <p:sldId id="272" r:id="rId11"/>
    <p:sldId id="282" r:id="rId12"/>
    <p:sldId id="283" r:id="rId13"/>
    <p:sldId id="273" r:id="rId14"/>
    <p:sldId id="274" r:id="rId15"/>
    <p:sldId id="276" r:id="rId16"/>
    <p:sldId id="277" r:id="rId17"/>
    <p:sldId id="278" r:id="rId18"/>
    <p:sldId id="279" r:id="rId19"/>
    <p:sldId id="295" r:id="rId20"/>
    <p:sldId id="284" r:id="rId21"/>
    <p:sldId id="266" r:id="rId22"/>
    <p:sldId id="265" r:id="rId23"/>
    <p:sldId id="285" r:id="rId24"/>
    <p:sldId id="287" r:id="rId25"/>
    <p:sldId id="288" r:id="rId26"/>
    <p:sldId id="297" r:id="rId27"/>
    <p:sldId id="289" r:id="rId28"/>
    <p:sldId id="298" r:id="rId29"/>
    <p:sldId id="290" r:id="rId30"/>
    <p:sldId id="292" r:id="rId31"/>
    <p:sldId id="293" r:id="rId32"/>
    <p:sldId id="291" r:id="rId33"/>
    <p:sldId id="294" r:id="rId34"/>
    <p:sldId id="299" r:id="rId35"/>
    <p:sldId id="300" r:id="rId36"/>
    <p:sldId id="301" r:id="rId37"/>
    <p:sldId id="269" r:id="rId38"/>
  </p:sldIdLst>
  <p:sldSz cx="12192000" cy="6858000"/>
  <p:notesSz cx="6858000" cy="9144000"/>
  <p:embeddedFontLst>
    <p:embeddedFont>
      <p:font typeface="나눔스퀘어 네오 Heavy" panose="00000A00000000000000" pitchFamily="2" charset="-127"/>
      <p:bold r:id="rId40"/>
    </p:embeddedFont>
    <p:embeddedFont>
      <p:font typeface="나눔스퀘어" panose="020B0600000101010101" pitchFamily="50" charset="-127"/>
      <p:regular r:id="rId41"/>
    </p:embeddedFont>
    <p:embeddedFont>
      <p:font typeface="나눔바른고딕 옛한글" panose="020B060302010102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691"/>
    <a:srgbClr val="AAD5DB"/>
    <a:srgbClr val="D6E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1" autoAdjust="0"/>
    <p:restoredTop sz="91405" autoAdjust="0"/>
  </p:normalViewPr>
  <p:slideViewPr>
    <p:cSldViewPr snapToGrid="0">
      <p:cViewPr varScale="1">
        <p:scale>
          <a:sx n="105" d="100"/>
          <a:sy n="105" d="100"/>
        </p:scale>
        <p:origin x="438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3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24197-5021-4192-AE3F-E1BA453F3B5B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6B86E-0E6C-488B-93DA-2DD45458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3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피드백 받은 내용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벤치마킹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기존 사이트와의 </a:t>
            </a:r>
            <a:r>
              <a:rPr lang="ko-KR" altLang="en-US" dirty="0" err="1" smtClean="0"/>
              <a:t>차이첨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강점 확실하게 보여주기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시장성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수익성에 대해 </a:t>
            </a:r>
            <a:r>
              <a:rPr lang="ko-KR" altLang="en-US" dirty="0" err="1" smtClean="0"/>
              <a:t>한번더</a:t>
            </a:r>
            <a:r>
              <a:rPr lang="ko-KR" altLang="en-US" dirty="0" smtClean="0"/>
              <a:t> 알아보기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확장성에 대해서 생각해보기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위반사례 어떻게 처리 할 것인지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온라인 쇼핑몰과의 연결 ⇒ 리스트 제공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웬만하면 합격이다</a:t>
            </a:r>
            <a:r>
              <a:rPr lang="en-US" altLang="ko-KR" dirty="0" smtClean="0"/>
              <a:t>? ⇒ </a:t>
            </a:r>
            <a:r>
              <a:rPr lang="ko-KR" altLang="en-US" dirty="0" err="1" smtClean="0"/>
              <a:t>성분등을</a:t>
            </a:r>
            <a:r>
              <a:rPr lang="ko-KR" altLang="en-US" dirty="0" smtClean="0"/>
              <a:t> 따져서 좋은 물 순위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가능한지</a:t>
            </a:r>
            <a:r>
              <a:rPr lang="en-US" altLang="ko-KR" dirty="0" smtClean="0"/>
              <a:t>?)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61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9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피드백을 받고 적용하기 위해 전체적인 구성을 변경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주제와 연관 없는 팀 구성 및 역할을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번으로 당기고</a:t>
            </a:r>
            <a:endParaRPr lang="en-US" altLang="ko-KR" dirty="0" smtClean="0"/>
          </a:p>
          <a:p>
            <a:r>
              <a:rPr lang="ko-KR" altLang="en-US" dirty="0" smtClean="0"/>
              <a:t>현황조사 및 제작 방향성 항목을 추가</a:t>
            </a:r>
            <a:endParaRPr lang="en-US" altLang="ko-KR" dirty="0" smtClean="0"/>
          </a:p>
          <a:p>
            <a:r>
              <a:rPr lang="ko-KR" altLang="en-US" dirty="0" smtClean="0"/>
              <a:t>분량이 적은 </a:t>
            </a:r>
            <a:r>
              <a:rPr lang="ko-KR" altLang="en-US" dirty="0" err="1" smtClean="0"/>
              <a:t>제작툴</a:t>
            </a:r>
            <a:r>
              <a:rPr lang="ko-KR" altLang="en-US" dirty="0" smtClean="0"/>
              <a:t> 소개 및 </a:t>
            </a:r>
            <a:r>
              <a:rPr lang="ko-KR" altLang="en-US" dirty="0" err="1" smtClean="0"/>
              <a:t>제작일정을</a:t>
            </a:r>
            <a:r>
              <a:rPr lang="ko-KR" altLang="en-US" dirty="0" smtClean="0"/>
              <a:t> 통합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44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1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추가된 페이지</a:t>
            </a:r>
            <a:endParaRPr lang="en-US" altLang="ko-KR" dirty="0" smtClean="0"/>
          </a:p>
          <a:p>
            <a:r>
              <a:rPr lang="ko-KR" altLang="en-US" dirty="0" smtClean="0"/>
              <a:t>피드백 받았던 물정보포털</a:t>
            </a:r>
            <a:r>
              <a:rPr lang="ko-KR" altLang="en-US" baseline="0" dirty="0" smtClean="0"/>
              <a:t>과 다른 </a:t>
            </a:r>
            <a:r>
              <a:rPr lang="ko-KR" altLang="en-US" baseline="0" dirty="0" err="1" smtClean="0"/>
              <a:t>예시추가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35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추가된 페이지</a:t>
            </a:r>
            <a:endParaRPr lang="en-US" altLang="ko-KR" dirty="0" smtClean="0"/>
          </a:p>
          <a:p>
            <a:r>
              <a:rPr lang="ko-KR" altLang="en-US" dirty="0" smtClean="0"/>
              <a:t>피드백 받았던 물정보포털</a:t>
            </a:r>
            <a:r>
              <a:rPr lang="ko-KR" altLang="en-US" baseline="0" dirty="0" smtClean="0"/>
              <a:t>과 다른 </a:t>
            </a:r>
            <a:r>
              <a:rPr lang="ko-KR" altLang="en-US" baseline="0" dirty="0" err="1" smtClean="0"/>
              <a:t>예시추가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68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추가된 페이지</a:t>
            </a:r>
            <a:endParaRPr lang="en-US" altLang="ko-KR" dirty="0" smtClean="0"/>
          </a:p>
          <a:p>
            <a:r>
              <a:rPr lang="ko-KR" altLang="en-US" dirty="0" smtClean="0"/>
              <a:t>피드백 받았던 물정보포털</a:t>
            </a:r>
            <a:r>
              <a:rPr lang="ko-KR" altLang="en-US" baseline="0" dirty="0" smtClean="0"/>
              <a:t>과 다른 </a:t>
            </a:r>
            <a:r>
              <a:rPr lang="ko-KR" altLang="en-US" baseline="0" dirty="0" err="1" smtClean="0"/>
              <a:t>예시추가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분석을 통해 팀이 가져가야할 장점과 차별성을 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2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네이버 쇼핑 </a:t>
            </a:r>
            <a:r>
              <a:rPr lang="ko-KR" altLang="en-US" dirty="0" err="1" smtClean="0"/>
              <a:t>인사이트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네이버 쇼핑 </a:t>
            </a:r>
            <a:r>
              <a:rPr lang="ko-KR" altLang="en-US" dirty="0" err="1" smtClean="0"/>
              <a:t>인사이트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기존 쇼핑몰 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기능을 유지하면서 추가로 더 많은 정보를 제공할 수 있음</a:t>
            </a:r>
            <a:endParaRPr lang="en-US" altLang="ko-KR" dirty="0" smtClean="0"/>
          </a:p>
          <a:p>
            <a:r>
              <a:rPr lang="ko-KR" altLang="en-US" dirty="0" smtClean="0"/>
              <a:t>업체별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 인터넷쇼핑몰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가격비교</a:t>
            </a:r>
            <a:endParaRPr lang="en-US" altLang="ko-KR" dirty="0" smtClean="0"/>
          </a:p>
          <a:p>
            <a:r>
              <a:rPr lang="ko-KR" altLang="en-US" dirty="0" smtClean="0"/>
              <a:t>키워드 기준 </a:t>
            </a:r>
            <a:r>
              <a:rPr lang="ko-KR" altLang="en-US" dirty="0" err="1" smtClean="0"/>
              <a:t>클릭량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고객분석 제공</a:t>
            </a:r>
            <a:endParaRPr lang="en-US" altLang="ko-KR" baseline="0" dirty="0" smtClean="0"/>
          </a:p>
          <a:p>
            <a:r>
              <a:rPr lang="ko-KR" altLang="en-US" baseline="0" dirty="0" smtClean="0"/>
              <a:t>키워드 연관 </a:t>
            </a:r>
            <a:r>
              <a:rPr lang="ko-KR" altLang="en-US" baseline="0" dirty="0" err="1" smtClean="0"/>
              <a:t>인기검색어</a:t>
            </a:r>
            <a:r>
              <a:rPr lang="ko-KR" altLang="en-US" baseline="0" dirty="0" smtClean="0"/>
              <a:t> 제공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6B86E-0E6C-488B-93DA-2DD45458CA1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7775-0765-8C52-7BE5-1E372BBA8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ED1FB-E2AD-46E7-9A13-58A99409A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5167C-DBE0-15D5-B8FE-C9E8866D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83F2D-6078-A593-4C90-7B37C6F4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795BD-1CAC-BF42-F1BB-7896AD41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7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D8611-2668-FD5F-F76B-1B43CCC7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604F47-B18A-E532-EAA2-58DC4A38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F3046-F3D4-DD46-FA49-3BC15245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77F64-B626-DD89-E97E-F0F10B13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6B81D-A2D7-016C-FD34-13615658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7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011140-F5A2-DCDE-0335-0D4F828C5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62167-B72A-CB88-C7B2-5746522CE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86D39-B09F-3F30-FE6A-FAFD09720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1321F-4098-F669-0632-B146591B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C36B2-F400-CADE-DEC2-C0FDD453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1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B598-8709-2C82-D038-BA492250B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5292"/>
            <a:ext cx="10515600" cy="61828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CA793-EF03-7BDF-F85E-E67D0E56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569"/>
            <a:ext cx="10515600" cy="42273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766A3-D9D5-C569-395C-56083A66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7B57C-31B5-3642-F91B-1ECAC0D1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04ECC3-5BD4-00EC-D481-B31A5F61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93344B-3610-BB67-C901-3A0EA446C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72078"/>
            <a:ext cx="2854325" cy="4239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6BE49FA-BB23-B982-E917-A95B217745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DCC4D-EBFE-0B85-B177-263C7B5F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8086E-E118-A413-D5D4-5DF75266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F218E3-8629-2FF5-EA11-9EE2BE4F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44994-332F-B2E5-341A-401DAB4A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9E450-0286-E4F4-A1FD-A6A2A97D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AE040-8D31-BD2A-4AB9-9696CF88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459EB-930B-9BAC-08AD-9256FC177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7A180-725A-497D-F249-B10124CEA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64E31E-137E-B76E-E31A-D7879B6C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A22BE-32AC-2D15-B408-D30C09CB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8DC57-6F0A-3B4A-63A9-636D4E65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10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45209-8CD9-1FC4-132C-B991B0BD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5F912-341A-9447-2687-FD9EF9499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2A61D-36FD-4216-7B12-CC5E2C300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56677C-F7A3-5A18-A3E5-10CA2F5F5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B5DA0E-FD92-F646-0EF3-D732FC6DF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D31D6-1F3C-47A6-9CC2-627CE71D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0582DB-3467-C833-757D-54D1A137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C4334-9164-F9C5-5611-7A47040D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46744-72AB-F3FC-6882-55748721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AA7F1-0060-15E8-4E22-CFAFE83E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CF9EE1-7F1D-7CC2-8E03-EF6344D3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842A69-679B-47F4-248B-835BD4AF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0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6B9AD0-7100-2ADD-8A42-06F23E64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D9D5EC-B06A-0BAA-915C-74544F1E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CAF75-808D-D1FD-FA65-7AEB8908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5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4ADE-1CBE-AE42-C4AC-17A0CD43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B7FF4-24B5-7A92-7D1C-E0925002C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609A83-3DAC-D141-82D3-0B24F81E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D1F98-9E22-9A68-28AE-1822F1CD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80D5A-A2FE-DB5B-13CB-B37CBAFF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65B60E-FBFF-103F-AF43-4E9CC602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1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BF4F-4592-BCB1-73DA-69995214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6255FA-EBC0-0140-82AC-98993BDEC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62F800-5004-B3AE-7E9B-73AF8282E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DEC752-BE54-1CE6-1615-505745BC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FA59BF-ABD0-5208-4DA4-F71659D8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33C56A-4F38-1E5B-1F75-01BC2833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2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C83C6A-FA09-E6BB-2683-93F8725D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C6F950-554C-F687-D9E8-B00D9FC0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5688C-557D-79BF-BBCB-6D2E6B363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4CEB4-B575-4FAE-89D0-1FC6984744FD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19A7D-6C1D-B738-E2BA-1A28F5961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7750-913E-30A7-4C30-B2DD2044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FD57C-729F-49CF-8D49-F52E2B5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6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7669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r.or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r.or.k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waternow.go.kr/web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ernow.go.kr/web/" TargetMode="External"/><Relationship Id="rId5" Type="http://schemas.openxmlformats.org/officeDocument/2006/relationships/hyperlink" Target="https://www.water.or.kr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비눗방울, 스크린샷, 원이(가) 표시된 사진">
            <a:extLst>
              <a:ext uri="{FF2B5EF4-FFF2-40B4-BE49-F238E27FC236}">
                <a16:creationId xmlns:a16="http://schemas.microsoft.com/office/drawing/2014/main" id="{85F48FCB-D3D8-40A9-D1FF-256ED5F74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848225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2-3 </a:t>
            </a:r>
            <a:r>
              <a:rPr lang="ko-KR" altLang="en-US" dirty="0" smtClean="0"/>
              <a:t>사례 조사 및 분석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F7D-9EB0-CF7E-6CEB-94303059A93D}"/>
              </a:ext>
            </a:extLst>
          </p:cNvPr>
          <p:cNvSpPr txBox="1"/>
          <p:nvPr/>
        </p:nvSpPr>
        <p:spPr>
          <a:xfrm>
            <a:off x="838200" y="5413629"/>
            <a:ext cx="46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rgbClr val="27669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1934559"/>
            <a:ext cx="3665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dirty="0" err="1" smtClean="0">
                <a:solidFill>
                  <a:srgbClr val="276691"/>
                </a:solidFill>
              </a:rPr>
              <a:t>물정보포털</a:t>
            </a:r>
            <a:r>
              <a:rPr lang="ko-KR" altLang="en-US" sz="2200" dirty="0" smtClean="0">
                <a:solidFill>
                  <a:srgbClr val="276691"/>
                </a:solidFill>
              </a:rPr>
              <a:t> </a:t>
            </a:r>
            <a:r>
              <a:rPr lang="en-US" altLang="ko-KR" sz="1200" dirty="0" smtClean="0">
                <a:solidFill>
                  <a:srgbClr val="276691"/>
                </a:solidFill>
              </a:rPr>
              <a:t>(</a:t>
            </a:r>
            <a:r>
              <a:rPr lang="en-US" altLang="ko-KR" sz="1200" dirty="0">
                <a:solidFill>
                  <a:srgbClr val="276691"/>
                </a:solidFill>
                <a:hlinkClick r:id="rId3"/>
              </a:rPr>
              <a:t>https://www.water.or.kr</a:t>
            </a:r>
            <a:r>
              <a:rPr lang="en-US" altLang="ko-KR" sz="1200" dirty="0" smtClean="0">
                <a:solidFill>
                  <a:srgbClr val="276691"/>
                </a:solidFill>
                <a:hlinkClick r:id="rId3"/>
              </a:rPr>
              <a:t>/</a:t>
            </a:r>
            <a:r>
              <a:rPr lang="en-US" altLang="ko-KR" sz="1200" dirty="0" smtClean="0">
                <a:solidFill>
                  <a:srgbClr val="276691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47" y="195942"/>
            <a:ext cx="4959811" cy="58129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4772" y="2427744"/>
            <a:ext cx="4588115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장점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깔끔하고 세련된 페이지 디자인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물 전반적인 정보를 다양하게 다룸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err="1" smtClean="0">
                <a:solidFill>
                  <a:srgbClr val="276691"/>
                </a:solidFill>
              </a:rPr>
              <a:t>영상컨텐츠</a:t>
            </a:r>
            <a:r>
              <a:rPr lang="en-US" altLang="ko-KR" sz="2000" dirty="0" smtClean="0">
                <a:solidFill>
                  <a:srgbClr val="276691"/>
                </a:solidFill>
              </a:rPr>
              <a:t>, </a:t>
            </a:r>
            <a:r>
              <a:rPr lang="ko-KR" altLang="en-US" sz="2000" dirty="0" err="1" smtClean="0">
                <a:solidFill>
                  <a:srgbClr val="276691"/>
                </a:solidFill>
              </a:rPr>
              <a:t>케러셀등을</a:t>
            </a:r>
            <a:r>
              <a:rPr lang="ko-KR" altLang="en-US" sz="2000" dirty="0" smtClean="0">
                <a:solidFill>
                  <a:srgbClr val="276691"/>
                </a:solidFill>
              </a:rPr>
              <a:t> 활용 동적인 느낌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8310" y="4255937"/>
            <a:ext cx="5121915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단점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err="1" smtClean="0">
                <a:solidFill>
                  <a:srgbClr val="276691"/>
                </a:solidFill>
              </a:rPr>
              <a:t>먹는샘물</a:t>
            </a:r>
            <a:r>
              <a:rPr lang="ko-KR" altLang="en-US" sz="2000" dirty="0" smtClean="0">
                <a:solidFill>
                  <a:srgbClr val="276691"/>
                </a:solidFill>
              </a:rPr>
              <a:t> 관련 페이지 부실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정보 검색의 편의성이 다소 부족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데이터가 너무 많아서 필요한 데이터 찾기 </a:t>
            </a:r>
            <a:r>
              <a:rPr lang="ko-KR" altLang="en-US" sz="2000" dirty="0">
                <a:solidFill>
                  <a:srgbClr val="276691"/>
                </a:solidFill>
              </a:rPr>
              <a:t>힘</a:t>
            </a:r>
            <a:r>
              <a:rPr lang="ko-KR" altLang="en-US" sz="2000" dirty="0" smtClean="0">
                <a:solidFill>
                  <a:srgbClr val="276691"/>
                </a:solidFill>
              </a:rPr>
              <a:t>듦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848225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2-3 </a:t>
            </a:r>
            <a:r>
              <a:rPr lang="ko-KR" altLang="en-US" dirty="0" smtClean="0"/>
              <a:t>사례 조사 및 분석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F7D-9EB0-CF7E-6CEB-94303059A93D}"/>
              </a:ext>
            </a:extLst>
          </p:cNvPr>
          <p:cNvSpPr txBox="1"/>
          <p:nvPr/>
        </p:nvSpPr>
        <p:spPr>
          <a:xfrm>
            <a:off x="838200" y="5413629"/>
            <a:ext cx="46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rgbClr val="27669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1934559"/>
            <a:ext cx="5102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solidFill>
                  <a:srgbClr val="276691"/>
                </a:solidFill>
              </a:rPr>
              <a:t>상수도정보시스템</a:t>
            </a:r>
            <a:r>
              <a:rPr lang="en-US" altLang="ko-KR" sz="1200" dirty="0" smtClean="0">
                <a:solidFill>
                  <a:srgbClr val="276691"/>
                </a:solidFill>
              </a:rPr>
              <a:t>(</a:t>
            </a:r>
            <a:r>
              <a:rPr lang="en-US" altLang="ko-KR" sz="1200" dirty="0">
                <a:solidFill>
                  <a:srgbClr val="276691"/>
                </a:solidFill>
                <a:hlinkClick r:id="rId3"/>
              </a:rPr>
              <a:t>https</a:t>
            </a:r>
            <a:r>
              <a:rPr lang="en-US" altLang="ko-KR" sz="1200" dirty="0" smtClean="0">
                <a:solidFill>
                  <a:srgbClr val="276691"/>
                </a:solidFill>
                <a:hlinkClick r:id="rId3"/>
              </a:rPr>
              <a:t>://</a:t>
            </a:r>
            <a:r>
              <a:rPr lang="en-US" altLang="ko-KR" sz="1200" dirty="0">
                <a:solidFill>
                  <a:srgbClr val="276691"/>
                </a:solidFill>
                <a:hlinkClick r:id="rId4"/>
              </a:rPr>
              <a:t> www.waternow.go.kr/web </a:t>
            </a:r>
            <a:r>
              <a:rPr lang="en-US" altLang="ko-KR" sz="1200" dirty="0" smtClean="0">
                <a:solidFill>
                  <a:srgbClr val="276691"/>
                </a:solidFill>
                <a:hlinkClick r:id="rId3"/>
              </a:rPr>
              <a:t>/</a:t>
            </a:r>
            <a:r>
              <a:rPr lang="en-US" altLang="ko-KR" sz="1200" dirty="0" smtClean="0">
                <a:solidFill>
                  <a:srgbClr val="276691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4772" y="2427744"/>
            <a:ext cx="4355680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장점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시각적 자료 사용을 통해 가시성이 좋음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지역별 </a:t>
            </a:r>
            <a:r>
              <a:rPr lang="ko-KR" altLang="en-US" sz="2000" dirty="0" err="1" smtClean="0">
                <a:solidFill>
                  <a:srgbClr val="276691"/>
                </a:solidFill>
              </a:rPr>
              <a:t>디테일한</a:t>
            </a:r>
            <a:r>
              <a:rPr lang="ko-KR" altLang="en-US" sz="2000" dirty="0" smtClean="0">
                <a:solidFill>
                  <a:srgbClr val="276691"/>
                </a:solidFill>
              </a:rPr>
              <a:t> 정보 제공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빠른 위치 정보 제공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8310" y="4255937"/>
            <a:ext cx="4121641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단점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err="1" smtClean="0">
                <a:solidFill>
                  <a:srgbClr val="276691"/>
                </a:solidFill>
              </a:rPr>
              <a:t>반응형</a:t>
            </a:r>
            <a:r>
              <a:rPr lang="ko-KR" altLang="en-US" sz="2000" dirty="0" smtClean="0">
                <a:solidFill>
                  <a:srgbClr val="276691"/>
                </a:solidFill>
              </a:rPr>
              <a:t> 페이지를 제공하지 않음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한 화면에 너무 많은 정보가 담겨있고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276691"/>
                </a:solidFill>
              </a:rPr>
              <a:t> </a:t>
            </a:r>
            <a:r>
              <a:rPr lang="en-US" altLang="ko-KR" sz="2000" dirty="0" smtClean="0">
                <a:solidFill>
                  <a:srgbClr val="276691"/>
                </a:solidFill>
              </a:rPr>
              <a:t> </a:t>
            </a:r>
            <a:r>
              <a:rPr lang="ko-KR" altLang="en-US" sz="2000" dirty="0" smtClean="0">
                <a:solidFill>
                  <a:srgbClr val="276691"/>
                </a:solidFill>
              </a:rPr>
              <a:t>구조적으로 답답한 느낌을 줌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8" y="1696479"/>
            <a:ext cx="5203371" cy="32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848225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2-3 </a:t>
            </a:r>
            <a:r>
              <a:rPr lang="ko-KR" altLang="en-US" dirty="0" smtClean="0"/>
              <a:t>사례 조사 및 분석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F7D-9EB0-CF7E-6CEB-94303059A93D}"/>
              </a:ext>
            </a:extLst>
          </p:cNvPr>
          <p:cNvSpPr txBox="1"/>
          <p:nvPr/>
        </p:nvSpPr>
        <p:spPr>
          <a:xfrm>
            <a:off x="838200" y="5413629"/>
            <a:ext cx="46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rgbClr val="27669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88" y="1123506"/>
            <a:ext cx="1725388" cy="3742905"/>
          </a:xfrm>
          <a:prstGeom prst="roundRect">
            <a:avLst>
              <a:gd name="adj" fmla="val 35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75" y="1123505"/>
            <a:ext cx="1744894" cy="3742905"/>
          </a:xfrm>
          <a:prstGeom prst="roundRect">
            <a:avLst>
              <a:gd name="adj" fmla="val 42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838200" y="1934559"/>
            <a:ext cx="5102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solidFill>
                  <a:srgbClr val="276691"/>
                </a:solidFill>
              </a:rPr>
              <a:t>상수도정보시스템</a:t>
            </a:r>
            <a:r>
              <a:rPr lang="en-US" altLang="ko-KR" sz="1200" dirty="0" smtClean="0">
                <a:solidFill>
                  <a:srgbClr val="276691"/>
                </a:solidFill>
              </a:rPr>
              <a:t>(</a:t>
            </a:r>
            <a:r>
              <a:rPr lang="en-US" altLang="ko-KR" sz="1200" dirty="0">
                <a:solidFill>
                  <a:srgbClr val="276691"/>
                </a:solidFill>
                <a:hlinkClick r:id="rId5"/>
              </a:rPr>
              <a:t>https</a:t>
            </a:r>
            <a:r>
              <a:rPr lang="en-US" altLang="ko-KR" sz="1200" dirty="0" smtClean="0">
                <a:solidFill>
                  <a:srgbClr val="276691"/>
                </a:solidFill>
                <a:hlinkClick r:id="rId5"/>
              </a:rPr>
              <a:t>://</a:t>
            </a:r>
            <a:r>
              <a:rPr lang="en-US" altLang="ko-KR" sz="1200" dirty="0">
                <a:solidFill>
                  <a:srgbClr val="276691"/>
                </a:solidFill>
                <a:hlinkClick r:id="rId6"/>
              </a:rPr>
              <a:t> www.waternow.go.kr/web </a:t>
            </a:r>
            <a:r>
              <a:rPr lang="en-US" altLang="ko-KR" sz="1200" dirty="0" smtClean="0">
                <a:solidFill>
                  <a:srgbClr val="276691"/>
                </a:solidFill>
                <a:hlinkClick r:id="rId5"/>
              </a:rPr>
              <a:t>/</a:t>
            </a:r>
            <a:r>
              <a:rPr lang="en-US" altLang="ko-KR" sz="1200" dirty="0" smtClean="0">
                <a:solidFill>
                  <a:srgbClr val="276691"/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4772" y="2427744"/>
            <a:ext cx="3589444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장점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쉽고 직관적인 사용성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한눈에 들어오는 정보제공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데이터 업데이트 등 관리가 용이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8310" y="4255937"/>
            <a:ext cx="4519186" cy="176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276691"/>
                </a:solidFill>
              </a:rPr>
              <a:t>단점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5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상세한 내용 부족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카테고리 </a:t>
            </a:r>
            <a:r>
              <a:rPr lang="en-US" altLang="ko-KR" sz="2000" dirty="0" smtClean="0">
                <a:solidFill>
                  <a:srgbClr val="276691"/>
                </a:solidFill>
              </a:rPr>
              <a:t>/ </a:t>
            </a:r>
            <a:r>
              <a:rPr lang="ko-KR" altLang="en-US" sz="2000" dirty="0" smtClean="0">
                <a:solidFill>
                  <a:srgbClr val="276691"/>
                </a:solidFill>
              </a:rPr>
              <a:t>리스트 등이 없어 부실한 자료</a:t>
            </a:r>
            <a:endParaRPr lang="en-US" altLang="ko-KR" sz="2000" dirty="0" smtClean="0">
              <a:solidFill>
                <a:srgbClr val="27669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276691"/>
                </a:solidFill>
              </a:rPr>
              <a:t>-</a:t>
            </a:r>
            <a:r>
              <a:rPr lang="ko-KR" altLang="en-US" sz="2000" dirty="0" smtClean="0">
                <a:solidFill>
                  <a:srgbClr val="276691"/>
                </a:solidFill>
              </a:rPr>
              <a:t>단순한 디자인 및 </a:t>
            </a:r>
            <a:r>
              <a:rPr lang="en-US" altLang="ko-KR" sz="2000" dirty="0" smtClean="0">
                <a:solidFill>
                  <a:srgbClr val="276691"/>
                </a:solidFill>
              </a:rPr>
              <a:t>OS</a:t>
            </a:r>
            <a:r>
              <a:rPr lang="ko-KR" altLang="en-US" sz="2000" dirty="0" smtClean="0">
                <a:solidFill>
                  <a:srgbClr val="276691"/>
                </a:solidFill>
              </a:rPr>
              <a:t>별 기능 차이</a:t>
            </a:r>
            <a:endParaRPr lang="en-US" altLang="ko-KR" sz="2000" dirty="0" smtClean="0">
              <a:solidFill>
                <a:srgbClr val="2766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848225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/>
              <a:t>사례 조사 및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F7D-9EB0-CF7E-6CEB-94303059A93D}"/>
              </a:ext>
            </a:extLst>
          </p:cNvPr>
          <p:cNvSpPr txBox="1"/>
          <p:nvPr/>
        </p:nvSpPr>
        <p:spPr>
          <a:xfrm>
            <a:off x="838200" y="5413629"/>
            <a:ext cx="46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rgbClr val="27669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" y="1856337"/>
            <a:ext cx="10498975" cy="42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848225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2-4 </a:t>
            </a:r>
            <a:r>
              <a:rPr lang="ko-KR" altLang="en-US" dirty="0" smtClean="0"/>
              <a:t>제작 방향성 구체화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EA1C0-DD3B-1816-53B5-8D3A8AD5DB01}"/>
              </a:ext>
            </a:extLst>
          </p:cNvPr>
          <p:cNvSpPr txBox="1"/>
          <p:nvPr/>
        </p:nvSpPr>
        <p:spPr>
          <a:xfrm>
            <a:off x="3513511" y="2222023"/>
            <a:ext cx="516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데이터를 </a:t>
            </a:r>
            <a:r>
              <a:rPr lang="ko-KR" altLang="en-US" sz="200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다루는 사이트는 이미 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endParaRPr lang="ko-KR" altLang="en-US" sz="20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EA1C0-DD3B-1816-53B5-8D3A8AD5DB01}"/>
              </a:ext>
            </a:extLst>
          </p:cNvPr>
          <p:cNvSpPr txBox="1"/>
          <p:nvPr/>
        </p:nvSpPr>
        <p:spPr>
          <a:xfrm>
            <a:off x="2000249" y="2597775"/>
            <a:ext cx="819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24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마시는 물의 정보를 집약해 한번에 보여주는 사이트는 없음</a:t>
            </a:r>
            <a:endParaRPr lang="ko-KR" altLang="en-US" sz="3200" b="1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5786165" y="3352799"/>
            <a:ext cx="619669" cy="631361"/>
          </a:xfrm>
          <a:prstGeom prst="downArrow">
            <a:avLst/>
          </a:prstGeom>
          <a:solidFill>
            <a:srgbClr val="276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EA1C0-DD3B-1816-53B5-8D3A8AD5DB01}"/>
              </a:ext>
            </a:extLst>
          </p:cNvPr>
          <p:cNvSpPr txBox="1"/>
          <p:nvPr/>
        </p:nvSpPr>
        <p:spPr>
          <a:xfrm>
            <a:off x="2000249" y="4277519"/>
            <a:ext cx="8191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마시는 물</a:t>
            </a:r>
            <a:r>
              <a:rPr lang="en-US" altLang="ko-KR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중점적으로 다루며</a:t>
            </a:r>
            <a:r>
              <a:rPr lang="en-US" altLang="ko-KR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편의성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sz="32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실용성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높인 사이트 제작</a:t>
            </a:r>
            <a:endParaRPr lang="ko-KR" altLang="en-US" sz="20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1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5880" y="2511092"/>
            <a:ext cx="4019550" cy="3079631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 smtClean="0"/>
              <a:t>상수도 정보와 생수 정보가 각각 존재함</a:t>
            </a:r>
            <a:endParaRPr lang="en-US" altLang="ko-KR" sz="1800" spc="-15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 smtClean="0"/>
              <a:t>먹는 물 이외의 다양한 정보가 혼재되어 있음</a:t>
            </a:r>
            <a:endParaRPr lang="en-US" altLang="ko-KR" sz="1800" spc="-15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 smtClean="0"/>
              <a:t>필요한 정보가 메인페이지에 보이지 않음</a:t>
            </a:r>
            <a:endParaRPr lang="en-US" altLang="ko-KR" sz="1800" spc="-15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 smtClean="0"/>
              <a:t>제공되는 정보를 통해 즉각적인 판단이 어려움</a:t>
            </a:r>
            <a:endParaRPr lang="en-US" altLang="ko-KR" sz="1800" spc="-15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 smtClean="0"/>
              <a:t>자료가 직접적인 소비로 이어지지 않음</a:t>
            </a:r>
            <a:endParaRPr lang="en-US" altLang="ko-KR" sz="1800" spc="-15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75880" y="2209348"/>
            <a:ext cx="891120" cy="3017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이슈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519009" y="2209348"/>
            <a:ext cx="3929917" cy="3381375"/>
            <a:chOff x="5261709" y="1933575"/>
            <a:chExt cx="3929917" cy="3381375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5261710" y="2235319"/>
              <a:ext cx="3929916" cy="307963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700" spc="-150" dirty="0" smtClean="0"/>
                <a:t>불필요한 정보의 최소화</a:t>
              </a:r>
              <a:endParaRPr lang="en-US" altLang="ko-KR" sz="1700" spc="-150" dirty="0" smtClean="0"/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700" spc="-150" dirty="0" smtClean="0"/>
                <a:t>주요 정보를 한 페이지에 집약</a:t>
              </a:r>
              <a:endParaRPr lang="en-US" altLang="ko-KR" sz="1700" spc="-150" dirty="0" smtClean="0"/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700" spc="-150" dirty="0" smtClean="0"/>
                <a:t>이용자가 원하는 데이터를 선택</a:t>
              </a:r>
              <a:endParaRPr lang="en-US" altLang="ko-KR" sz="1700" spc="-150" dirty="0" smtClean="0"/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700" spc="-150" dirty="0" smtClean="0"/>
                <a:t>이용</a:t>
              </a:r>
              <a:r>
                <a:rPr lang="en-US" altLang="ko-KR" sz="1700" spc="-150" dirty="0" smtClean="0"/>
                <a:t>, </a:t>
              </a:r>
              <a:r>
                <a:rPr lang="ko-KR" altLang="en-US" sz="1700" spc="-150" dirty="0" smtClean="0"/>
                <a:t>구매로 바로 이어질 수 있는 정보 제공</a:t>
              </a:r>
              <a:endParaRPr lang="en-US" altLang="ko-KR" sz="1700" spc="-150" dirty="0" smtClean="0"/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700" spc="-150" dirty="0" smtClean="0"/>
                <a:t>모든 환경의 메인페이지에서 바로 정보 확인</a:t>
              </a:r>
              <a:endParaRPr lang="en-US" altLang="ko-KR" sz="1700" spc="-150" dirty="0" smtClean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61709" y="1933575"/>
              <a:ext cx="1710614" cy="3017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개선 및 개발</a:t>
              </a:r>
              <a:endParaRPr lang="ko-KR" altLang="en-US" dirty="0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5924550" y="3666673"/>
            <a:ext cx="504825" cy="647700"/>
          </a:xfrm>
          <a:prstGeom prst="rightArrow">
            <a:avLst/>
          </a:prstGeom>
          <a:solidFill>
            <a:srgbClr val="276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3712029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제작 방향성 </a:t>
            </a:r>
            <a:r>
              <a:rPr lang="ko-KR" altLang="en-US" dirty="0" smtClean="0"/>
              <a:t>구체화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/>
              <a:t>기술 활용 </a:t>
            </a:r>
            <a:r>
              <a:rPr lang="ko-KR" altLang="en-US" dirty="0" smtClean="0"/>
              <a:t>방안 </a:t>
            </a:r>
            <a:r>
              <a:rPr lang="en-US" altLang="ko-KR" dirty="0" smtClean="0"/>
              <a:t>–</a:t>
            </a:r>
            <a:r>
              <a:rPr lang="ko-KR" altLang="en-US" dirty="0"/>
              <a:t>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71" y="1796059"/>
            <a:ext cx="3906229" cy="27035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2248230"/>
            <a:ext cx="6448424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276691"/>
                </a:solidFill>
              </a:rPr>
              <a:t>모바일 사용자 증가 대응</a:t>
            </a:r>
            <a:endParaRPr lang="en-US" altLang="ko-KR" sz="2000" b="1" dirty="0" smtClean="0">
              <a:solidFill>
                <a:srgbClr val="276691"/>
              </a:solidFill>
            </a:endParaRPr>
          </a:p>
          <a:p>
            <a:endParaRPr lang="en-US" altLang="ko-KR" sz="1050" b="1" dirty="0" smtClean="0">
              <a:solidFill>
                <a:srgbClr val="27669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spc="-150" dirty="0" err="1">
                <a:solidFill>
                  <a:srgbClr val="276691"/>
                </a:solidFill>
              </a:rPr>
              <a:t>반응형</a:t>
            </a:r>
            <a:r>
              <a:rPr lang="ko-KR" altLang="en-US" sz="2000" spc="-150" dirty="0">
                <a:solidFill>
                  <a:srgbClr val="276691"/>
                </a:solidFill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웹을 구현해 스마트폰 보급으로 늘어남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r>
              <a:rPr lang="en-US" altLang="ko-KR" sz="2000" spc="-150" dirty="0">
                <a:solidFill>
                  <a:srgbClr val="276691"/>
                </a:solidFill>
              </a:rPr>
              <a:t> 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      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모바일 사용자에게 </a:t>
            </a:r>
            <a:r>
              <a:rPr lang="ko-KR" altLang="en-US" sz="2000" spc="-150" dirty="0" err="1" smtClean="0">
                <a:solidFill>
                  <a:srgbClr val="276691"/>
                </a:solidFill>
              </a:rPr>
              <a:t>보기좋은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 페이지 제공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r>
              <a:rPr lang="en-US" altLang="ko-KR" sz="2000" spc="-150" dirty="0">
                <a:solidFill>
                  <a:srgbClr val="276691"/>
                </a:solidFill>
              </a:rPr>
              <a:t> 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       </a:t>
            </a:r>
            <a:endParaRPr lang="en-US" altLang="ko-KR" sz="2000" spc="-150" dirty="0">
              <a:solidFill>
                <a:srgbClr val="27669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93953"/>
            <a:ext cx="644842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276691"/>
                </a:solidFill>
              </a:rPr>
              <a:t>어디서나 빠르게 볼 수 있는 정보</a:t>
            </a:r>
            <a:endParaRPr lang="en-US" altLang="ko-KR" sz="2000" b="1" dirty="0" smtClean="0">
              <a:solidFill>
                <a:srgbClr val="276691"/>
              </a:solidFill>
            </a:endParaRPr>
          </a:p>
          <a:p>
            <a:endParaRPr lang="en-US" altLang="ko-KR" sz="1050" b="1" dirty="0" smtClean="0">
              <a:solidFill>
                <a:srgbClr val="27669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spc="-150" dirty="0" smtClean="0">
                <a:solidFill>
                  <a:srgbClr val="276691"/>
                </a:solidFill>
              </a:rPr>
              <a:t>모바일 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/ PC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환경 모두 빠르게 정보를 제공한다는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r>
              <a:rPr lang="en-US" altLang="ko-KR" sz="2000" spc="-150" dirty="0" smtClean="0">
                <a:solidFill>
                  <a:srgbClr val="276691"/>
                </a:solidFill>
              </a:rPr>
              <a:t>       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기존의 기획의도에 알맞은 사이트 구성 가능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        </a:t>
            </a:r>
            <a:endParaRPr lang="en-US" altLang="ko-KR" sz="2000" spc="-150" dirty="0">
              <a:solidFill>
                <a:srgbClr val="27669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44" y="2853169"/>
            <a:ext cx="778848" cy="16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4940808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2-5 </a:t>
            </a:r>
            <a:r>
              <a:rPr lang="ko-KR" altLang="en-US" dirty="0"/>
              <a:t>기술 활용 </a:t>
            </a:r>
            <a:r>
              <a:rPr lang="ko-KR" altLang="en-US" dirty="0" smtClean="0"/>
              <a:t>방안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(1)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653844"/>
            <a:ext cx="58128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r>
              <a:rPr lang="ko-KR" altLang="en-US" sz="2800" b="1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포털 </a:t>
            </a:r>
            <a:r>
              <a:rPr lang="en-US" altLang="ko-KR" sz="2800" b="1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수질검사결과 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r>
              <a:rPr lang="en-US" altLang="ko-KR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 smtClean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한국수자원공사</a:t>
            </a:r>
            <a:r>
              <a:rPr lang="en-US" altLang="ko-KR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지방상수도 수질</a:t>
            </a:r>
            <a:endParaRPr lang="en-US" altLang="ko-KR" sz="2000" spc="-15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 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국립환경과학원</a:t>
            </a:r>
            <a:r>
              <a:rPr lang="en-US" altLang="ko-KR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000" spc="-150" dirty="0" err="1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먹는샘물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수질검사결과 정보</a:t>
            </a:r>
            <a:endParaRPr lang="en-US" altLang="ko-KR" sz="2000" spc="-150" dirty="0" smtClean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0" y="783771"/>
            <a:ext cx="4960211" cy="4818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4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2818814"/>
            <a:ext cx="422423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쇼핑몰 </a:t>
            </a:r>
            <a:r>
              <a:rPr lang="en-US" altLang="ko-KR" sz="2800" b="1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ko-KR" altLang="en-US" sz="24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spc="-150" dirty="0" smtClean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b="1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비교</a:t>
            </a:r>
            <a:r>
              <a:rPr lang="ko-KR" altLang="en-US" sz="24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r>
              <a:rPr lang="ko-KR" altLang="en-US" sz="24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b="1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상품정보</a:t>
            </a:r>
            <a:r>
              <a:rPr lang="ko-KR" altLang="en-US" sz="24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제공</a:t>
            </a:r>
            <a:endParaRPr lang="en-US" altLang="ko-KR" sz="2000" spc="-150" dirty="0" smtClean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쇼핑 </a:t>
            </a:r>
            <a:r>
              <a:rPr lang="ko-KR" altLang="en-US" sz="2000" dirty="0" err="1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인사이트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20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175248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2-5 </a:t>
            </a:r>
            <a:r>
              <a:rPr lang="ko-KR" altLang="en-US" dirty="0" smtClean="0"/>
              <a:t>기술 활용 방안 </a:t>
            </a:r>
            <a:r>
              <a:rPr lang="en-US" altLang="ko-KR" dirty="0"/>
              <a:t>–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 smtClean="0"/>
              <a:t>(2)</a:t>
            </a:r>
            <a:endParaRPr lang="ko-KR" altLang="en-US" dirty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005" y="534499"/>
            <a:ext cx="2944380" cy="488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7888"/>
          <a:stretch/>
        </p:blipFill>
        <p:spPr>
          <a:xfrm>
            <a:off x="5966723" y="523295"/>
            <a:ext cx="2972282" cy="48919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33" y="3555943"/>
            <a:ext cx="3840331" cy="2085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" r="35560" b="-1863"/>
          <a:stretch/>
        </p:blipFill>
        <p:spPr>
          <a:xfrm>
            <a:off x="10559781" y="1413235"/>
            <a:ext cx="1059170" cy="305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8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/>
              <a:t>기술 활용 </a:t>
            </a:r>
            <a:r>
              <a:rPr lang="ko-KR" altLang="en-US" dirty="0" smtClean="0"/>
              <a:t>방안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로그인 및 소셜 로그인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1" y="2133972"/>
            <a:ext cx="6448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 smtClean="0">
                <a:solidFill>
                  <a:srgbClr val="276691"/>
                </a:solidFill>
              </a:rPr>
              <a:t>로그인을</a:t>
            </a:r>
            <a:r>
              <a:rPr lang="ko-KR" altLang="en-US" sz="2000" b="1" dirty="0" smtClean="0">
                <a:solidFill>
                  <a:srgbClr val="276691"/>
                </a:solidFill>
              </a:rPr>
              <a:t> </a:t>
            </a:r>
            <a:r>
              <a:rPr lang="ko-KR" altLang="en-US" sz="2000" b="1" dirty="0">
                <a:solidFill>
                  <a:srgbClr val="276691"/>
                </a:solidFill>
              </a:rPr>
              <a:t>통한 나만의 물 정보 페이지 </a:t>
            </a:r>
            <a:r>
              <a:rPr lang="ko-KR" altLang="en-US" sz="2000" b="1" dirty="0" smtClean="0">
                <a:solidFill>
                  <a:srgbClr val="276691"/>
                </a:solidFill>
              </a:rPr>
              <a:t>제공</a:t>
            </a:r>
            <a:endParaRPr lang="en-US" altLang="ko-KR" sz="2000" b="1" dirty="0" smtClean="0">
              <a:solidFill>
                <a:srgbClr val="27669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rgbClr val="276691"/>
              </a:solidFill>
            </a:endParaRPr>
          </a:p>
          <a:p>
            <a:r>
              <a:rPr lang="en-US" altLang="ko-KR" sz="2000" dirty="0">
                <a:solidFill>
                  <a:srgbClr val="276691"/>
                </a:solidFill>
              </a:rPr>
              <a:t>-</a:t>
            </a:r>
            <a:r>
              <a:rPr lang="en-US" altLang="ko-KR" sz="2000" b="1" dirty="0" smtClean="0">
                <a:solidFill>
                  <a:srgbClr val="276691"/>
                </a:solidFill>
              </a:rPr>
              <a:t> </a:t>
            </a:r>
            <a:r>
              <a:rPr lang="ko-KR" altLang="en-US" sz="2000" spc="-150" dirty="0">
                <a:solidFill>
                  <a:srgbClr val="276691"/>
                </a:solidFill>
              </a:rPr>
              <a:t>내가 사는 지역 등록 및 자주 먹는 물 리스트 작성을 통해 먹는 물의 정보를 바로 볼 수 있는 페이지 개설 목표</a:t>
            </a:r>
            <a:endParaRPr lang="en-US" altLang="ko-KR" sz="2000" b="1" spc="-150" dirty="0">
              <a:solidFill>
                <a:srgbClr val="27669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3903294"/>
            <a:ext cx="6448424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276691"/>
                </a:solidFill>
              </a:rPr>
              <a:t>SNS </a:t>
            </a:r>
            <a:r>
              <a:rPr lang="ko-KR" altLang="en-US" sz="2000" b="1" dirty="0" err="1" smtClean="0">
                <a:solidFill>
                  <a:srgbClr val="276691"/>
                </a:solidFill>
              </a:rPr>
              <a:t>로그인을</a:t>
            </a:r>
            <a:r>
              <a:rPr lang="ko-KR" altLang="en-US" sz="2000" b="1" dirty="0" smtClean="0">
                <a:solidFill>
                  <a:srgbClr val="276691"/>
                </a:solidFill>
              </a:rPr>
              <a:t> 통한 쉬운 </a:t>
            </a:r>
            <a:r>
              <a:rPr lang="ko-KR" altLang="en-US" sz="2000" b="1" dirty="0" err="1" smtClean="0">
                <a:solidFill>
                  <a:srgbClr val="276691"/>
                </a:solidFill>
              </a:rPr>
              <a:t>가입유도</a:t>
            </a:r>
            <a:endParaRPr lang="en-US" altLang="ko-KR" sz="2000" b="1" dirty="0" smtClean="0">
              <a:solidFill>
                <a:srgbClr val="276691"/>
              </a:solidFill>
            </a:endParaRPr>
          </a:p>
          <a:p>
            <a:endParaRPr lang="en-US" altLang="ko-KR" sz="1050" b="1" dirty="0" smtClean="0">
              <a:solidFill>
                <a:srgbClr val="276691"/>
              </a:solidFill>
            </a:endParaRPr>
          </a:p>
          <a:p>
            <a:r>
              <a:rPr lang="en-US" altLang="ko-KR" sz="2000" spc="-150" dirty="0" smtClean="0">
                <a:solidFill>
                  <a:srgbClr val="276691"/>
                </a:solidFill>
              </a:rPr>
              <a:t>- SNS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로그인 </a:t>
            </a:r>
            <a:r>
              <a:rPr lang="en-US" altLang="ko-KR" sz="2000" spc="-150" dirty="0" err="1" smtClean="0">
                <a:solidFill>
                  <a:srgbClr val="276691"/>
                </a:solidFill>
              </a:rPr>
              <a:t>Api</a:t>
            </a:r>
            <a:r>
              <a:rPr lang="ko-KR" altLang="en-US" sz="2000" spc="-150" dirty="0" err="1" smtClean="0">
                <a:solidFill>
                  <a:srgbClr val="276691"/>
                </a:solidFill>
              </a:rPr>
              <a:t>를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 통해 사용자가 편리하게 회원이 될 수 있게 유도</a:t>
            </a:r>
            <a:endParaRPr lang="en-US" altLang="ko-KR" sz="2000" spc="-150" dirty="0">
              <a:solidFill>
                <a:srgbClr val="276691"/>
              </a:solidFill>
            </a:endParaRPr>
          </a:p>
        </p:txBody>
      </p:sp>
      <p:pic>
        <p:nvPicPr>
          <p:cNvPr id="1026" name="Picture 2" descr="social_lo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95" y="1162787"/>
            <a:ext cx="391477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5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D3CA9-7679-A8E3-3543-C1FBA7A3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519" y="775063"/>
            <a:ext cx="3932237" cy="655319"/>
          </a:xfrm>
        </p:spPr>
        <p:txBody>
          <a:bodyPr/>
          <a:lstStyle/>
          <a:p>
            <a:r>
              <a:rPr lang="en-US" altLang="ko-KR" b="1" dirty="0"/>
              <a:t>INDEX</a:t>
            </a:r>
            <a:endParaRPr lang="ko-KR" altLang="en-US" b="1" dirty="0"/>
          </a:p>
        </p:txBody>
      </p:sp>
      <p:pic>
        <p:nvPicPr>
          <p:cNvPr id="6" name="그림 개체 틀 5" descr="액체, 물방울, 액체 방울, 물이(가) 표시된 사진&#10;&#10;자동 생성된 설명">
            <a:extLst>
              <a:ext uri="{FF2B5EF4-FFF2-40B4-BE49-F238E27FC236}">
                <a16:creationId xmlns:a16="http://schemas.microsoft.com/office/drawing/2014/main" id="{2036622E-D334-4F6D-48A3-221A3BE725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r="15392"/>
          <a:stretch>
            <a:fillRect/>
          </a:stretch>
        </p:blipFill>
        <p:spPr>
          <a:xfrm>
            <a:off x="0" y="0"/>
            <a:ext cx="7123113" cy="685800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FAF7A6-DD51-98D5-FC2F-E3497B675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0519" y="2134721"/>
            <a:ext cx="3932237" cy="37098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2000" dirty="0" smtClean="0"/>
              <a:t>팀 구성 및 역할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프로젝트 개요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2000" dirty="0" smtClean="0"/>
              <a:t>프로젝트 수행 절차 및 방법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2000" dirty="0" smtClean="0"/>
              <a:t>프로젝트 수행 결과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2000" dirty="0" smtClean="0"/>
              <a:t>자체 평가 의견</a:t>
            </a:r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DB0030-CE7A-4571-2F4F-CF9042CAE59E}"/>
              </a:ext>
            </a:extLst>
          </p:cNvPr>
          <p:cNvSpPr/>
          <p:nvPr/>
        </p:nvSpPr>
        <p:spPr>
          <a:xfrm>
            <a:off x="7021514" y="0"/>
            <a:ext cx="244338" cy="6858000"/>
          </a:xfrm>
          <a:prstGeom prst="rect">
            <a:avLst/>
          </a:prstGeom>
          <a:solidFill>
            <a:srgbClr val="AAD5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5" y="1164771"/>
            <a:ext cx="3081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276691"/>
                </a:solidFill>
              </a:rPr>
              <a:t>3. </a:t>
            </a:r>
            <a:r>
              <a:rPr lang="ko-KR" altLang="en-US" sz="3200" dirty="0">
                <a:solidFill>
                  <a:srgbClr val="276691"/>
                </a:solidFill>
              </a:rPr>
              <a:t>프로젝트 수행 </a:t>
            </a:r>
            <a:endParaRPr lang="en-US" altLang="ko-KR" sz="3200" dirty="0" smtClean="0">
              <a:solidFill>
                <a:srgbClr val="276691"/>
              </a:solidFill>
            </a:endParaRPr>
          </a:p>
          <a:p>
            <a:r>
              <a:rPr lang="en-US" altLang="ko-KR" sz="3200" dirty="0">
                <a:solidFill>
                  <a:srgbClr val="276691"/>
                </a:solidFill>
              </a:rPr>
              <a:t> </a:t>
            </a:r>
            <a:r>
              <a:rPr lang="en-US" altLang="ko-KR" sz="3200" dirty="0" smtClean="0">
                <a:solidFill>
                  <a:srgbClr val="276691"/>
                </a:solidFill>
              </a:rPr>
              <a:t>    </a:t>
            </a:r>
            <a:r>
              <a:rPr lang="ko-KR" altLang="en-US" sz="3200" dirty="0" smtClean="0">
                <a:solidFill>
                  <a:srgbClr val="276691"/>
                </a:solidFill>
              </a:rPr>
              <a:t>절차 </a:t>
            </a:r>
            <a:r>
              <a:rPr lang="ko-KR" altLang="en-US" sz="3200" dirty="0">
                <a:solidFill>
                  <a:srgbClr val="276691"/>
                </a:solidFill>
              </a:rPr>
              <a:t>및 방법</a:t>
            </a:r>
            <a:endParaRPr lang="en-US" altLang="ko-KR" sz="3200" dirty="0">
              <a:solidFill>
                <a:srgbClr val="276691"/>
              </a:solidFill>
            </a:endParaRPr>
          </a:p>
          <a:p>
            <a:endParaRPr lang="ko-KR" altLang="en-US" sz="3200" dirty="0">
              <a:solidFill>
                <a:srgbClr val="27669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5721" y="2737493"/>
            <a:ext cx="4275529" cy="1383015"/>
            <a:chOff x="5976256" y="1487936"/>
            <a:chExt cx="4275529" cy="1383015"/>
          </a:xfrm>
        </p:grpSpPr>
        <p:sp>
          <p:nvSpPr>
            <p:cNvPr id="9" name="TextBox 8"/>
            <p:cNvSpPr txBox="1"/>
            <p:nvPr/>
          </p:nvSpPr>
          <p:spPr>
            <a:xfrm>
              <a:off x="5976257" y="2347731"/>
              <a:ext cx="2980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제작 계획 및 일정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6256" y="1487936"/>
              <a:ext cx="4275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개발환경 </a:t>
              </a:r>
              <a:r>
                <a:rPr lang="en-US" altLang="ko-KR" sz="2800" dirty="0" smtClean="0">
                  <a:solidFill>
                    <a:srgbClr val="276691"/>
                  </a:solidFill>
                </a:rPr>
                <a:t>(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개발 언어 및 툴</a:t>
              </a:r>
              <a:r>
                <a:rPr lang="en-US" altLang="ko-KR" sz="2800" dirty="0" smtClean="0">
                  <a:solidFill>
                    <a:srgbClr val="276691"/>
                  </a:solidFill>
                </a:rPr>
                <a:t>)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4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E615C-C6C9-F74A-D92E-DD1EE59F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프로젝트 수행 절차 및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3DBC0-3216-F4FC-2600-8A26B33CDE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0351" y="1996934"/>
            <a:ext cx="1447800" cy="4239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개발 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58" y="2515180"/>
            <a:ext cx="3540210" cy="1761373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3063DBC0-3216-F4FC-2600-8A26B33CDEF4}"/>
              </a:ext>
            </a:extLst>
          </p:cNvPr>
          <p:cNvSpPr txBox="1">
            <a:spLocks/>
          </p:cNvSpPr>
          <p:nvPr/>
        </p:nvSpPr>
        <p:spPr>
          <a:xfrm>
            <a:off x="8230310" y="1996933"/>
            <a:ext cx="1447800" cy="423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사용 언어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051550" y="2063608"/>
            <a:ext cx="0" cy="3800475"/>
          </a:xfrm>
          <a:prstGeom prst="line">
            <a:avLst/>
          </a:prstGeom>
          <a:ln w="38100">
            <a:solidFill>
              <a:srgbClr val="2766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3" y="2671363"/>
            <a:ext cx="1250094" cy="1250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07" y="2671363"/>
            <a:ext cx="1250094" cy="12500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71" y="2671363"/>
            <a:ext cx="1250094" cy="12500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05" y="4442657"/>
            <a:ext cx="1185535" cy="11855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40" y="4438590"/>
            <a:ext cx="1189602" cy="118960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50" y="4442657"/>
            <a:ext cx="1185535" cy="118553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95" y="4442657"/>
            <a:ext cx="1185535" cy="11855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25" y="4171905"/>
            <a:ext cx="1250094" cy="12500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89" y="4171905"/>
            <a:ext cx="1250094" cy="1250094"/>
          </a:xfrm>
          <a:prstGeom prst="rect">
            <a:avLst/>
          </a:prstGeom>
        </p:spPr>
      </p:pic>
      <p:sp>
        <p:nvSpPr>
          <p:cNvPr id="21" name="텍스트 개체 틀 3"/>
          <p:cNvSpPr txBox="1">
            <a:spLocks/>
          </p:cNvSpPr>
          <p:nvPr/>
        </p:nvSpPr>
        <p:spPr>
          <a:xfrm>
            <a:off x="838200" y="1372078"/>
            <a:ext cx="6248400" cy="423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3-1 </a:t>
            </a:r>
            <a:r>
              <a:rPr lang="ko-KR" altLang="en-US" dirty="0"/>
              <a:t>개발환경 </a:t>
            </a:r>
            <a:r>
              <a:rPr lang="en-US" altLang="ko-KR" dirty="0"/>
              <a:t>(</a:t>
            </a:r>
            <a:r>
              <a:rPr lang="ko-KR" altLang="en-US" dirty="0"/>
              <a:t>개발 언어 및 툴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7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16393-E939-0570-3DE4-3DA12010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 </a:t>
            </a:r>
            <a:r>
              <a:rPr lang="ko-KR" altLang="en-US" dirty="0"/>
              <a:t>절차 및 방법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97" y="1808645"/>
            <a:ext cx="8883806" cy="4289298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838200" y="1372078"/>
            <a:ext cx="6248400" cy="423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3-2 </a:t>
            </a:r>
            <a:r>
              <a:rPr lang="ko-KR" altLang="en-US" dirty="0" smtClean="0"/>
              <a:t>제작 계획 및 일정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625" y="1164771"/>
            <a:ext cx="3725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76691"/>
                </a:solidFill>
              </a:rPr>
              <a:t>4</a:t>
            </a:r>
            <a:r>
              <a:rPr lang="en-US" altLang="ko-KR" sz="3200" dirty="0" smtClean="0">
                <a:solidFill>
                  <a:srgbClr val="276691"/>
                </a:solidFill>
              </a:rPr>
              <a:t>. </a:t>
            </a:r>
            <a:r>
              <a:rPr lang="ko-KR" altLang="en-US" sz="3200" dirty="0" smtClean="0">
                <a:solidFill>
                  <a:srgbClr val="276691"/>
                </a:solidFill>
              </a:rPr>
              <a:t>프로젝트 </a:t>
            </a:r>
            <a:r>
              <a:rPr lang="ko-KR" altLang="en-US" sz="3200" dirty="0" err="1" smtClean="0">
                <a:solidFill>
                  <a:srgbClr val="276691"/>
                </a:solidFill>
              </a:rPr>
              <a:t>수행결과</a:t>
            </a:r>
            <a:endParaRPr lang="ko-KR" altLang="en-US" sz="3200" dirty="0">
              <a:solidFill>
                <a:srgbClr val="27669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8666" y="2462539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UI / UX </a:t>
            </a:r>
            <a:r>
              <a:rPr lang="ko-KR" altLang="en-US" sz="2800" dirty="0" smtClean="0">
                <a:solidFill>
                  <a:srgbClr val="276691"/>
                </a:solidFill>
              </a:rPr>
              <a:t>디자인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8666" y="1052835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</a:t>
            </a:r>
            <a:r>
              <a:rPr lang="ko-KR" altLang="en-US" sz="2800" dirty="0" smtClean="0">
                <a:solidFill>
                  <a:srgbClr val="276691"/>
                </a:solidFill>
              </a:rPr>
              <a:t>워크 </a:t>
            </a:r>
            <a:r>
              <a:rPr lang="ko-KR" altLang="en-US" sz="2800" dirty="0" err="1" smtClean="0">
                <a:solidFill>
                  <a:srgbClr val="276691"/>
                </a:solidFill>
              </a:rPr>
              <a:t>플로우</a:t>
            </a:r>
            <a:r>
              <a:rPr lang="ko-KR" altLang="en-US" sz="2800" dirty="0" smtClean="0">
                <a:solidFill>
                  <a:srgbClr val="276691"/>
                </a:solidFill>
              </a:rPr>
              <a:t> 설계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8666" y="3167391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</a:t>
            </a:r>
            <a:r>
              <a:rPr lang="ko-KR" altLang="en-US" sz="2800" dirty="0" smtClean="0">
                <a:solidFill>
                  <a:srgbClr val="276691"/>
                </a:solidFill>
              </a:rPr>
              <a:t>화면 구현 </a:t>
            </a:r>
            <a:r>
              <a:rPr lang="en-US" altLang="ko-KR" sz="2800" dirty="0" smtClean="0">
                <a:solidFill>
                  <a:srgbClr val="276691"/>
                </a:solidFill>
              </a:rPr>
              <a:t>(</a:t>
            </a:r>
            <a:r>
              <a:rPr lang="ko-KR" altLang="en-US" sz="2800" dirty="0" err="1" smtClean="0">
                <a:solidFill>
                  <a:srgbClr val="276691"/>
                </a:solidFill>
              </a:rPr>
              <a:t>반응형</a:t>
            </a:r>
            <a:r>
              <a:rPr lang="ko-KR" altLang="en-US" sz="2800" dirty="0" smtClean="0">
                <a:solidFill>
                  <a:srgbClr val="276691"/>
                </a:solidFill>
              </a:rPr>
              <a:t> 웹</a:t>
            </a:r>
            <a:r>
              <a:rPr lang="en-US" altLang="ko-KR" sz="2800" dirty="0" smtClean="0">
                <a:solidFill>
                  <a:srgbClr val="276691"/>
                </a:solidFill>
              </a:rPr>
              <a:t>)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8666" y="3872243"/>
            <a:ext cx="277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API </a:t>
            </a:r>
            <a:r>
              <a:rPr lang="ko-KR" altLang="en-US" sz="2800" dirty="0" smtClean="0">
                <a:solidFill>
                  <a:srgbClr val="276691"/>
                </a:solidFill>
              </a:rPr>
              <a:t>및 기술개발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666" y="4577095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</a:t>
            </a:r>
            <a:r>
              <a:rPr lang="ko-KR" altLang="en-US" sz="2800" dirty="0" err="1" smtClean="0">
                <a:solidFill>
                  <a:srgbClr val="276691"/>
                </a:solidFill>
              </a:rPr>
              <a:t>백엔드</a:t>
            </a:r>
            <a:r>
              <a:rPr lang="ko-KR" altLang="en-US" sz="2800" dirty="0" smtClean="0">
                <a:solidFill>
                  <a:srgbClr val="276691"/>
                </a:solidFill>
              </a:rPr>
              <a:t> </a:t>
            </a:r>
            <a:r>
              <a:rPr lang="en-US" altLang="ko-KR" sz="2800" dirty="0" smtClean="0">
                <a:solidFill>
                  <a:srgbClr val="276691"/>
                </a:solidFill>
              </a:rPr>
              <a:t>DB / </a:t>
            </a:r>
            <a:r>
              <a:rPr lang="ko-KR" altLang="en-US" sz="2800" dirty="0" smtClean="0">
                <a:solidFill>
                  <a:srgbClr val="276691"/>
                </a:solidFill>
              </a:rPr>
              <a:t>서버 구축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8666" y="528194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</a:t>
            </a:r>
            <a:r>
              <a:rPr lang="ko-KR" altLang="en-US" sz="2800" dirty="0" err="1" smtClean="0">
                <a:solidFill>
                  <a:srgbClr val="276691"/>
                </a:solidFill>
              </a:rPr>
              <a:t>목업</a:t>
            </a:r>
            <a:r>
              <a:rPr lang="ko-KR" altLang="en-US" sz="2800" dirty="0" smtClean="0">
                <a:solidFill>
                  <a:srgbClr val="276691"/>
                </a:solidFill>
              </a:rPr>
              <a:t> 및 </a:t>
            </a:r>
            <a:r>
              <a:rPr lang="ko-KR" altLang="en-US" sz="2800" dirty="0" err="1" smtClean="0">
                <a:solidFill>
                  <a:srgbClr val="276691"/>
                </a:solidFill>
              </a:rPr>
              <a:t>시연영상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8666" y="1757687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76691"/>
                </a:solidFill>
              </a:rPr>
              <a:t>- </a:t>
            </a:r>
            <a:r>
              <a:rPr lang="ko-KR" altLang="en-US" sz="2800" dirty="0" smtClean="0">
                <a:solidFill>
                  <a:srgbClr val="276691"/>
                </a:solidFill>
              </a:rPr>
              <a:t>스토리 보드 </a:t>
            </a:r>
            <a:r>
              <a:rPr lang="en-US" altLang="ko-KR" sz="2800" dirty="0" smtClean="0">
                <a:solidFill>
                  <a:srgbClr val="276691"/>
                </a:solidFill>
              </a:rPr>
              <a:t>/ </a:t>
            </a:r>
            <a:r>
              <a:rPr lang="ko-KR" altLang="en-US" sz="2800" dirty="0">
                <a:solidFill>
                  <a:srgbClr val="276691"/>
                </a:solidFill>
              </a:rPr>
              <a:t>와이어 </a:t>
            </a:r>
            <a:r>
              <a:rPr lang="ko-KR" altLang="en-US" sz="2800" dirty="0" smtClean="0">
                <a:solidFill>
                  <a:srgbClr val="276691"/>
                </a:solidFill>
              </a:rPr>
              <a:t>프레임</a:t>
            </a:r>
            <a:endParaRPr lang="ko-KR" altLang="en-US" sz="2800" dirty="0">
              <a:solidFill>
                <a:srgbClr val="2766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4-1 </a:t>
            </a:r>
            <a:r>
              <a:rPr lang="ko-KR" altLang="en-US" dirty="0" err="1" smtClean="0"/>
              <a:t>워크플로우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52" y="1827147"/>
            <a:ext cx="8235696" cy="41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4-2 </a:t>
            </a:r>
            <a:r>
              <a:rPr lang="ko-KR" altLang="en-US" dirty="0" smtClean="0"/>
              <a:t>스토리 보드 </a:t>
            </a:r>
            <a:r>
              <a:rPr lang="en-US" altLang="ko-KR" dirty="0" smtClean="0"/>
              <a:t>/ </a:t>
            </a:r>
            <a:r>
              <a:rPr lang="ko-KR" altLang="en-US" dirty="0"/>
              <a:t>와이어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08" y="1737335"/>
            <a:ext cx="4410456" cy="44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7"/>
          <a:stretch/>
        </p:blipFill>
        <p:spPr>
          <a:xfrm>
            <a:off x="855274" y="818183"/>
            <a:ext cx="1255553" cy="52972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76" y="818183"/>
            <a:ext cx="4326613" cy="57350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46" y="818183"/>
            <a:ext cx="1888719" cy="57350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9"/>
          <a:stretch/>
        </p:blipFill>
        <p:spPr>
          <a:xfrm>
            <a:off x="2332582" y="2454839"/>
            <a:ext cx="1255553" cy="40983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81790" y="190500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Mobile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74446" y="190499"/>
            <a:ext cx="10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Tablet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84490" y="19049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PC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29010" y="545900"/>
            <a:ext cx="8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~640px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37615" y="548875"/>
            <a:ext cx="13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640 ~ 1008px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886262" y="545899"/>
            <a:ext cx="959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1008px ~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5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4-3  UI / UX </a:t>
            </a:r>
            <a:r>
              <a:rPr lang="ko-KR" altLang="en-US" dirty="0" smtClean="0"/>
              <a:t>디자인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81790" y="190500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Mobile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74446" y="190499"/>
            <a:ext cx="10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Tablet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84490" y="19049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PC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29010" y="545900"/>
            <a:ext cx="8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~640px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37615" y="548875"/>
            <a:ext cx="13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640 ~ 1008px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886262" y="545899"/>
            <a:ext cx="959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1008px ~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6"/>
          <a:stretch/>
        </p:blipFill>
        <p:spPr>
          <a:xfrm>
            <a:off x="855274" y="818183"/>
            <a:ext cx="1257251" cy="54747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46" y="818183"/>
            <a:ext cx="1890292" cy="5739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76" y="818183"/>
            <a:ext cx="4326613" cy="57350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/>
          <a:stretch/>
        </p:blipFill>
        <p:spPr>
          <a:xfrm>
            <a:off x="2330884" y="2241692"/>
            <a:ext cx="1257251" cy="43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4-4 </a:t>
            </a:r>
            <a:r>
              <a:rPr lang="ko-KR" altLang="en-US" dirty="0" err="1" smtClean="0"/>
              <a:t>화면구현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4559"/>
            <a:ext cx="6854371" cy="3702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2273"/>
          <a:stretch/>
        </p:blipFill>
        <p:spPr>
          <a:xfrm>
            <a:off x="7893816" y="1709827"/>
            <a:ext cx="3459984" cy="39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511" y="1164771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276691"/>
                </a:solidFill>
              </a:rPr>
              <a:t>1. </a:t>
            </a:r>
            <a:r>
              <a:rPr lang="ko-KR" altLang="en-US" sz="3200" dirty="0" smtClean="0">
                <a:solidFill>
                  <a:srgbClr val="276691"/>
                </a:solidFill>
              </a:rPr>
              <a:t>팀 구성 및 역할</a:t>
            </a:r>
            <a:endParaRPr lang="ko-KR" altLang="en-US" sz="3200" dirty="0">
              <a:solidFill>
                <a:srgbClr val="27669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105721" y="2737492"/>
            <a:ext cx="2653290" cy="1383015"/>
            <a:chOff x="5976256" y="2347731"/>
            <a:chExt cx="2653290" cy="1383015"/>
          </a:xfrm>
        </p:grpSpPr>
        <p:sp>
          <p:nvSpPr>
            <p:cNvPr id="10" name="TextBox 9"/>
            <p:cNvSpPr txBox="1"/>
            <p:nvPr/>
          </p:nvSpPr>
          <p:spPr>
            <a:xfrm>
              <a:off x="5976257" y="2347731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팀 소개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6256" y="3207526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팀 구성 및 역할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4-5 API </a:t>
            </a:r>
            <a:r>
              <a:rPr lang="ko-KR" altLang="en-US" dirty="0" smtClean="0"/>
              <a:t>및 기술개발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1" y="2258600"/>
            <a:ext cx="438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276691"/>
                </a:solidFill>
              </a:rPr>
              <a:t>행정구역으로 </a:t>
            </a:r>
            <a:r>
              <a:rPr lang="ko-KR" altLang="en-US" sz="2000" b="1" dirty="0" err="1" smtClean="0">
                <a:solidFill>
                  <a:srgbClr val="276691"/>
                </a:solidFill>
              </a:rPr>
              <a:t>정수장</a:t>
            </a:r>
            <a:r>
              <a:rPr lang="ko-KR" altLang="en-US" sz="2000" b="1" dirty="0" smtClean="0">
                <a:solidFill>
                  <a:srgbClr val="276691"/>
                </a:solidFill>
              </a:rPr>
              <a:t> 검색 및</a:t>
            </a:r>
            <a:endParaRPr lang="en-US" altLang="ko-KR" sz="2000" b="1" dirty="0" smtClean="0">
              <a:solidFill>
                <a:srgbClr val="276691"/>
              </a:solidFill>
            </a:endParaRPr>
          </a:p>
          <a:p>
            <a:r>
              <a:rPr lang="ko-KR" altLang="en-US" sz="2000" b="1" dirty="0" err="1" smtClean="0">
                <a:solidFill>
                  <a:srgbClr val="276691"/>
                </a:solidFill>
              </a:rPr>
              <a:t>정수장</a:t>
            </a:r>
            <a:r>
              <a:rPr lang="ko-KR" altLang="en-US" sz="2000" b="1" dirty="0" smtClean="0">
                <a:solidFill>
                  <a:srgbClr val="276691"/>
                </a:solidFill>
              </a:rPr>
              <a:t> 코드를 사용한 상수도 수질 확인</a:t>
            </a:r>
            <a:endParaRPr lang="en-US" altLang="ko-KR" sz="2000" b="1" spc="-150" dirty="0">
              <a:solidFill>
                <a:srgbClr val="27669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3263515"/>
            <a:ext cx="4836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 smtClean="0">
                <a:solidFill>
                  <a:srgbClr val="276691"/>
                </a:solidFill>
              </a:rPr>
              <a:t>공공 </a:t>
            </a:r>
            <a:r>
              <a:rPr lang="en-US" altLang="ko-KR" sz="2000" spc="-150" dirty="0" err="1" smtClean="0">
                <a:solidFill>
                  <a:srgbClr val="276691"/>
                </a:solidFill>
              </a:rPr>
              <a:t>api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활용을 통해 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rgbClr val="276691"/>
                </a:solidFill>
              </a:rPr>
              <a:t>행정구역 리스트를 제작</a:t>
            </a:r>
            <a:r>
              <a:rPr lang="en-US" altLang="ko-KR" sz="2000" spc="-150" dirty="0" smtClean="0">
                <a:solidFill>
                  <a:srgbClr val="276691"/>
                </a:solidFill>
              </a:rPr>
              <a:t>, 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선택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rgbClr val="276691"/>
                </a:solidFill>
              </a:rPr>
              <a:t>선택된 리스트에 해당하는 지역코드 획득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rgbClr val="276691"/>
                </a:solidFill>
              </a:rPr>
              <a:t>지역코드를 활용해 </a:t>
            </a:r>
            <a:r>
              <a:rPr lang="ko-KR" altLang="en-US" sz="2000" spc="-150" dirty="0" err="1" smtClean="0">
                <a:solidFill>
                  <a:srgbClr val="276691"/>
                </a:solidFill>
              </a:rPr>
              <a:t>정수장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 이름 및 코드 획득</a:t>
            </a:r>
            <a:endParaRPr lang="en-US" altLang="ko-KR" sz="2000" spc="-150" dirty="0" smtClean="0">
              <a:solidFill>
                <a:srgbClr val="27669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err="1" smtClean="0">
                <a:solidFill>
                  <a:srgbClr val="276691"/>
                </a:solidFill>
              </a:rPr>
              <a:t>정수장</a:t>
            </a:r>
            <a:r>
              <a:rPr lang="ko-KR" altLang="en-US" sz="2000" spc="-150" dirty="0" smtClean="0">
                <a:solidFill>
                  <a:srgbClr val="276691"/>
                </a:solidFill>
              </a:rPr>
              <a:t> 코드로 </a:t>
            </a:r>
            <a:r>
              <a:rPr lang="ko-KR" altLang="en-US" sz="2000" spc="-150" dirty="0" err="1" smtClean="0">
                <a:solidFill>
                  <a:srgbClr val="276691"/>
                </a:solidFill>
              </a:rPr>
              <a:t>수질확인</a:t>
            </a:r>
            <a:endParaRPr lang="en-US" altLang="ko-KR" sz="2000" spc="-150" dirty="0">
              <a:solidFill>
                <a:srgbClr val="27669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00" y="426387"/>
            <a:ext cx="3936390" cy="3841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544" y="2258600"/>
            <a:ext cx="3901402" cy="34055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21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4-6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 / </a:t>
            </a:r>
            <a:r>
              <a:rPr lang="ko-KR" altLang="en-US" dirty="0" smtClean="0"/>
              <a:t>서버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264" t="34395" r="21155" b="13357"/>
          <a:stretch/>
        </p:blipFill>
        <p:spPr>
          <a:xfrm>
            <a:off x="838200" y="2496457"/>
            <a:ext cx="7375128" cy="31573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28" y="1372078"/>
            <a:ext cx="6477000" cy="28964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4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</a:t>
            </a:r>
            <a:r>
              <a:rPr lang="ko-KR" altLang="en-US" dirty="0" err="1"/>
              <a:t>수행결과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4-7 </a:t>
            </a:r>
            <a:r>
              <a:rPr lang="ko-KR" altLang="en-US" dirty="0" err="1" smtClean="0"/>
              <a:t>목업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시연영상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1800102"/>
            <a:ext cx="7779656" cy="43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625" y="1164771"/>
            <a:ext cx="2978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76691"/>
                </a:solidFill>
              </a:rPr>
              <a:t>5</a:t>
            </a:r>
            <a:r>
              <a:rPr lang="en-US" altLang="ko-KR" sz="3200" dirty="0" smtClean="0">
                <a:solidFill>
                  <a:srgbClr val="276691"/>
                </a:solidFill>
              </a:rPr>
              <a:t>. </a:t>
            </a:r>
            <a:r>
              <a:rPr lang="ko-KR" altLang="en-US" sz="3200" dirty="0" smtClean="0">
                <a:solidFill>
                  <a:srgbClr val="276691"/>
                </a:solidFill>
              </a:rPr>
              <a:t>자체 </a:t>
            </a:r>
            <a:r>
              <a:rPr lang="ko-KR" altLang="en-US" sz="3200" dirty="0" err="1" smtClean="0">
                <a:solidFill>
                  <a:srgbClr val="276691"/>
                </a:solidFill>
              </a:rPr>
              <a:t>평가의견</a:t>
            </a:r>
            <a:endParaRPr lang="ko-KR" altLang="en-US" sz="3200" dirty="0">
              <a:solidFill>
                <a:srgbClr val="2766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서재현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퍼블리싱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838200" y="2137759"/>
            <a:ext cx="10337800" cy="39146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400" dirty="0"/>
              <a:t>이번 프로젝트를 통해 </a:t>
            </a:r>
            <a:r>
              <a:rPr lang="ko-KR" altLang="en-US" sz="2400" dirty="0" err="1"/>
              <a:t>팀장으로서의</a:t>
            </a:r>
            <a:r>
              <a:rPr lang="ko-KR" altLang="en-US" sz="2400" dirty="0"/>
              <a:t> 역할을 경험하면서</a:t>
            </a:r>
            <a:r>
              <a:rPr lang="en-US" altLang="ko-KR" sz="2400" dirty="0"/>
              <a:t>, </a:t>
            </a:r>
            <a:r>
              <a:rPr lang="ko-KR" altLang="en-US" sz="2400" dirty="0"/>
              <a:t>조직과 리더십의 중요성을 더욱 몸소 깨닫게 되었습니다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팀원들의 역량을 파악하고 효과적인 업무 분담을 돕는 것이 프로젝트의 성공에 중요한 역할을 한다는 것을 깨달았습니다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앞으로의 프로젝트에서는 이러한 측면을 보다 더 </a:t>
            </a:r>
            <a:r>
              <a:rPr lang="ko-KR" altLang="en-US" sz="2400" dirty="0" err="1"/>
              <a:t>신경써서</a:t>
            </a:r>
            <a:r>
              <a:rPr lang="ko-KR" altLang="en-US" sz="2400" dirty="0"/>
              <a:t> 진행하고</a:t>
            </a:r>
            <a:r>
              <a:rPr lang="en-US" altLang="ko-KR" sz="2400" dirty="0"/>
              <a:t>, </a:t>
            </a:r>
            <a:r>
              <a:rPr lang="ko-KR" altLang="en-US" sz="2400" dirty="0"/>
              <a:t>지난 프로젝트에서 얻은 교훈을 활용하여 성과를 </a:t>
            </a:r>
            <a:r>
              <a:rPr lang="ko-KR" altLang="en-US" sz="2400" dirty="0" err="1"/>
              <a:t>높여나가고자</a:t>
            </a:r>
            <a:r>
              <a:rPr lang="ko-KR" altLang="en-US" sz="2400" dirty="0"/>
              <a:t> 합니다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이번 프로젝트는 제게 많은 경험과 교훈을 안겨주었습니다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미흡한 부분을 인지하고 보완하여 성장하는 기회로 삼을 것이며</a:t>
            </a:r>
            <a:r>
              <a:rPr lang="en-US" altLang="ko-KR" sz="2400" dirty="0"/>
              <a:t>, </a:t>
            </a:r>
            <a:r>
              <a:rPr lang="ko-KR" altLang="en-US" sz="2400" dirty="0"/>
              <a:t>팀원들과 함께 더 나은 결과물을 창출하기 위해 노력하겠습니다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20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김진실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백엔드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838200" y="2137759"/>
            <a:ext cx="10337800" cy="346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400" dirty="0"/>
              <a:t>좋은 팀원들과 </a:t>
            </a:r>
            <a:r>
              <a:rPr lang="en-US" altLang="ko-KR" sz="2400" dirty="0"/>
              <a:t>"</a:t>
            </a:r>
            <a:r>
              <a:rPr lang="ko-KR" altLang="en-US" sz="2400" dirty="0"/>
              <a:t>안전한 물 정보</a:t>
            </a:r>
            <a:r>
              <a:rPr lang="en-US" altLang="ko-KR" sz="2400" dirty="0"/>
              <a:t>"</a:t>
            </a:r>
            <a:r>
              <a:rPr lang="ko-KR" altLang="en-US" sz="2400" dirty="0"/>
              <a:t>라는 </a:t>
            </a:r>
            <a:r>
              <a:rPr lang="ko-KR" altLang="en-US" sz="2400" dirty="0" err="1"/>
              <a:t>시의적절한</a:t>
            </a:r>
            <a:r>
              <a:rPr lang="ko-KR" altLang="en-US" sz="2400" dirty="0"/>
              <a:t> 좋은 컨텐츠를 만들어 갈 수 있어서 유익한 시간이었습니다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제가 맡은 파트는 </a:t>
            </a:r>
            <a:r>
              <a:rPr lang="ko-KR" altLang="en-US" sz="2400" dirty="0" err="1"/>
              <a:t>백엔드</a:t>
            </a:r>
            <a:r>
              <a:rPr lang="ko-KR" altLang="en-US" sz="2400" dirty="0"/>
              <a:t> 파트로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api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소셜로그인과 데이터베이스 연동을 담당했습니다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각 단계마다 계속해서 발생하는 오류를 잡느라 많은 시간이 소요되었지만</a:t>
            </a:r>
            <a:r>
              <a:rPr lang="en-US" altLang="ko-KR" sz="2400" dirty="0"/>
              <a:t>, </a:t>
            </a:r>
            <a:r>
              <a:rPr lang="ko-KR" altLang="en-US" sz="2400" dirty="0"/>
              <a:t>끊임없이 발생했던 오류 덕분에 </a:t>
            </a:r>
            <a:r>
              <a:rPr lang="en-US" altLang="ko-KR" sz="2400" dirty="0" err="1"/>
              <a:t>php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mysql</a:t>
            </a:r>
            <a:r>
              <a:rPr lang="ko-KR" altLang="en-US" sz="2400" dirty="0"/>
              <a:t>의 구조와 원리를 이해하는데 큰 도움이 되었습니다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41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1372078"/>
            <a:ext cx="6248400" cy="4239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김강돈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838200" y="2137759"/>
            <a:ext cx="10337800" cy="346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400" dirty="0" err="1" smtClean="0"/>
              <a:t>미니프로젝트를</a:t>
            </a:r>
            <a:r>
              <a:rPr lang="ko-KR" altLang="en-US" sz="2400" dirty="0" smtClean="0"/>
              <a:t> 한번 경험한 뒤로 지나치게 안일하게 임하지 않았나 하는 아쉬움이 남습니다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프로젝트를 진행함에 있어서 일정 조율과 정기적인 </a:t>
            </a:r>
            <a:r>
              <a:rPr lang="ko-KR" altLang="en-US" sz="2400" dirty="0" err="1" smtClean="0"/>
              <a:t>상호보고를</a:t>
            </a:r>
            <a:r>
              <a:rPr lang="ko-KR" altLang="en-US" sz="2400" dirty="0" smtClean="0"/>
              <a:t> 통해 작업의 진행 템포를 적당하게 </a:t>
            </a:r>
            <a:r>
              <a:rPr lang="ko-KR" altLang="en-US" sz="2400" dirty="0" err="1" smtClean="0"/>
              <a:t>유지하는것이</a:t>
            </a:r>
            <a:r>
              <a:rPr lang="ko-KR" altLang="en-US" sz="2400" dirty="0" smtClean="0"/>
              <a:t> 중요하다고 느꼈습니다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smtClean="0"/>
              <a:t>디자인은 확실한 정답이 없어서 계속해서 개선하고 발전시켜야 했으나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안일함과 게으름이 발목을 잡아 마지막까지 디자인을 해야했습니다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디자이너의 역할에 대해서도 한번 더 생각해 볼 수 있는 프로젝트였습니다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3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0063" y="2875002"/>
            <a:ext cx="4031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13D18-736D-C030-15CF-21CC30F0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팀 </a:t>
            </a:r>
            <a:r>
              <a:rPr lang="ko-KR" altLang="en-US" dirty="0" smtClean="0"/>
              <a:t>구성 및 </a:t>
            </a:r>
            <a:r>
              <a:rPr lang="ko-KR" altLang="en-US" dirty="0"/>
              <a:t>역할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9EBA2-A2DA-9030-D6AF-C2473644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1-1 </a:t>
            </a:r>
            <a:r>
              <a:rPr lang="ko-KR" altLang="en-US" dirty="0"/>
              <a:t>팀 소개</a:t>
            </a:r>
          </a:p>
        </p:txBody>
      </p:sp>
      <p:pic>
        <p:nvPicPr>
          <p:cNvPr id="10" name="내용 개체 틀 9" descr="블랙, 어둠이(가) 표시된 사진&#10;&#10;자동 생성된 설명">
            <a:extLst>
              <a:ext uri="{FF2B5EF4-FFF2-40B4-BE49-F238E27FC236}">
                <a16:creationId xmlns:a16="http://schemas.microsoft.com/office/drawing/2014/main" id="{D5DACE21-E7ED-0307-4160-47EB14A1E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74" y="1823720"/>
            <a:ext cx="2593853" cy="19293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340B1-54DF-4197-229C-8FC8B2C7506C}"/>
              </a:ext>
            </a:extLst>
          </p:cNvPr>
          <p:cNvSpPr txBox="1"/>
          <p:nvPr/>
        </p:nvSpPr>
        <p:spPr>
          <a:xfrm>
            <a:off x="4908015" y="4161401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3600" i="0" dirty="0">
                <a:solidFill>
                  <a:srgbClr val="276691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</a:t>
            </a:r>
            <a:r>
              <a:rPr lang="ko-KR" altLang="en-US" sz="3600" dirty="0">
                <a:solidFill>
                  <a:srgbClr val="276691"/>
                </a:solidFill>
              </a:rPr>
              <a:t> </a:t>
            </a:r>
            <a:r>
              <a:rPr lang="en-US" altLang="ko-KR" sz="3600" dirty="0">
                <a:solidFill>
                  <a:srgbClr val="276691"/>
                </a:solidFill>
              </a:rPr>
              <a:t>[</a:t>
            </a:r>
            <a:r>
              <a:rPr lang="ko-KR" altLang="en-US" sz="360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가람</a:t>
            </a:r>
            <a:r>
              <a:rPr lang="en-US" altLang="ko-KR" sz="3600" dirty="0">
                <a:solidFill>
                  <a:srgbClr val="276691"/>
                </a:solidFill>
              </a:rPr>
              <a:t>]</a:t>
            </a:r>
            <a:endParaRPr lang="ko-KR" altLang="en-US" sz="3600" dirty="0">
              <a:solidFill>
                <a:srgbClr val="27669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D4E85-FC85-2032-6AE4-8B9EAB057B5D}"/>
              </a:ext>
            </a:extLst>
          </p:cNvPr>
          <p:cNvSpPr txBox="1"/>
          <p:nvPr/>
        </p:nvSpPr>
        <p:spPr>
          <a:xfrm>
            <a:off x="3192801" y="4807732"/>
            <a:ext cx="58063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0" i="0" dirty="0">
                <a:solidFill>
                  <a:srgbClr val="27669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‘강’ 또는 ‘호수’ 의 옛말</a:t>
            </a:r>
            <a:r>
              <a:rPr lang="en-US" altLang="ko-KR" sz="2800" b="0" i="0" dirty="0" smtClean="0">
                <a:solidFill>
                  <a:srgbClr val="27669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28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sz="28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80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강을 뜻할 때는 넓고 긴 강을 의미</a:t>
            </a:r>
            <a:endParaRPr lang="ko-KR" altLang="en-US" sz="28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13D18-736D-C030-15CF-21CC30F0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팀 </a:t>
            </a:r>
            <a:r>
              <a:rPr lang="ko-KR" altLang="en-US" dirty="0" smtClean="0"/>
              <a:t>구성 및 </a:t>
            </a:r>
            <a:r>
              <a:rPr lang="ko-KR" altLang="en-US" dirty="0"/>
              <a:t>역할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9EBA2-A2DA-9030-D6AF-C2473644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1-2 </a:t>
            </a:r>
            <a:r>
              <a:rPr lang="ko-KR" altLang="en-US" dirty="0"/>
              <a:t>팀 구성 및 소개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D8CE0E5-2EA0-3C23-BD9A-EE0EBA059045}"/>
              </a:ext>
            </a:extLst>
          </p:cNvPr>
          <p:cNvGrpSpPr/>
          <p:nvPr/>
        </p:nvGrpSpPr>
        <p:grpSpPr>
          <a:xfrm>
            <a:off x="1953602" y="1877409"/>
            <a:ext cx="8284796" cy="4134303"/>
            <a:chOff x="947698" y="1934558"/>
            <a:chExt cx="8284796" cy="413430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0EA9E8-9559-F69C-7054-8728A5DA886E}"/>
                </a:ext>
              </a:extLst>
            </p:cNvPr>
            <p:cNvSpPr/>
            <p:nvPr/>
          </p:nvSpPr>
          <p:spPr>
            <a:xfrm>
              <a:off x="947699" y="1934559"/>
              <a:ext cx="3857625" cy="1997901"/>
            </a:xfrm>
            <a:prstGeom prst="rect">
              <a:avLst/>
            </a:prstGeom>
            <a:solidFill>
              <a:srgbClr val="D6E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12CF0-809A-9E05-7B79-C810E5A5006B}"/>
                </a:ext>
              </a:extLst>
            </p:cNvPr>
            <p:cNvSpPr txBox="1"/>
            <p:nvPr/>
          </p:nvSpPr>
          <p:spPr>
            <a:xfrm>
              <a:off x="1517244" y="3409240"/>
              <a:ext cx="3288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WEB PUBLISHING</a:t>
              </a:r>
              <a:endParaRPr lang="ko-KR" altLang="en-US" sz="2800" b="1" spc="-15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8767E6B-8682-FDAC-C784-7C6B659327E0}"/>
                </a:ext>
              </a:extLst>
            </p:cNvPr>
            <p:cNvSpPr/>
            <p:nvPr/>
          </p:nvSpPr>
          <p:spPr>
            <a:xfrm>
              <a:off x="5374869" y="1934559"/>
              <a:ext cx="3857625" cy="1997901"/>
            </a:xfrm>
            <a:prstGeom prst="rect">
              <a:avLst/>
            </a:prstGeom>
            <a:solidFill>
              <a:srgbClr val="D6E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0B6133-7329-37EF-54DB-6FD0A6C7F461}"/>
                </a:ext>
              </a:extLst>
            </p:cNvPr>
            <p:cNvSpPr txBox="1"/>
            <p:nvPr/>
          </p:nvSpPr>
          <p:spPr>
            <a:xfrm>
              <a:off x="8066790" y="1934558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김강돈</a:t>
              </a:r>
              <a:endParaRPr lang="ko-KR" altLang="en-US" sz="2800" b="1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16553-9635-FAC8-FC1D-BEE93EE42D33}"/>
                </a:ext>
              </a:extLst>
            </p:cNvPr>
            <p:cNvSpPr txBox="1"/>
            <p:nvPr/>
          </p:nvSpPr>
          <p:spPr>
            <a:xfrm>
              <a:off x="5374869" y="3409240"/>
              <a:ext cx="26452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UI/UX DESIGN</a:t>
              </a:r>
              <a:endParaRPr lang="ko-KR" altLang="en-US" sz="2800" b="1" spc="-15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98115A-A601-1359-103F-382854137A87}"/>
                </a:ext>
              </a:extLst>
            </p:cNvPr>
            <p:cNvSpPr/>
            <p:nvPr/>
          </p:nvSpPr>
          <p:spPr>
            <a:xfrm>
              <a:off x="953760" y="4070960"/>
              <a:ext cx="3857625" cy="1997901"/>
            </a:xfrm>
            <a:prstGeom prst="rect">
              <a:avLst/>
            </a:prstGeom>
            <a:solidFill>
              <a:srgbClr val="D6E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A8F9D3-36D7-7A9B-2BEC-0FDE36982734}"/>
                </a:ext>
              </a:extLst>
            </p:cNvPr>
            <p:cNvSpPr/>
            <p:nvPr/>
          </p:nvSpPr>
          <p:spPr>
            <a:xfrm>
              <a:off x="5374869" y="4070959"/>
              <a:ext cx="3857625" cy="1997901"/>
            </a:xfrm>
            <a:prstGeom prst="rect">
              <a:avLst/>
            </a:prstGeom>
            <a:solidFill>
              <a:srgbClr val="D6E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299CB2-3776-5DF5-5CA1-E7D5C96B72E1}"/>
                </a:ext>
              </a:extLst>
            </p:cNvPr>
            <p:cNvSpPr txBox="1"/>
            <p:nvPr/>
          </p:nvSpPr>
          <p:spPr>
            <a:xfrm>
              <a:off x="2495076" y="4070959"/>
              <a:ext cx="23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FRONT-END</a:t>
              </a:r>
              <a:endParaRPr lang="ko-KR" altLang="en-US" sz="2800" b="1" spc="-15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FFC5AC-29DB-79B5-16FE-3B901C3F01F4}"/>
                </a:ext>
              </a:extLst>
            </p:cNvPr>
            <p:cNvSpPr txBox="1"/>
            <p:nvPr/>
          </p:nvSpPr>
          <p:spPr>
            <a:xfrm>
              <a:off x="5380930" y="4066382"/>
              <a:ext cx="21130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BACK-END</a:t>
              </a:r>
              <a:endParaRPr lang="ko-KR" altLang="en-US" sz="2800" b="1" spc="-15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297506-4249-A2AC-6392-C7D289F98737}"/>
                </a:ext>
              </a:extLst>
            </p:cNvPr>
            <p:cNvSpPr txBox="1"/>
            <p:nvPr/>
          </p:nvSpPr>
          <p:spPr>
            <a:xfrm>
              <a:off x="947698" y="1934558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서재현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D45E6A-1B03-4D45-3593-0EC2AD069057}"/>
                </a:ext>
              </a:extLst>
            </p:cNvPr>
            <p:cNvSpPr txBox="1"/>
            <p:nvPr/>
          </p:nvSpPr>
          <p:spPr>
            <a:xfrm>
              <a:off x="947698" y="5545640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이연경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4C51B-4F55-DA04-3D77-77C9E8368881}"/>
                </a:ext>
              </a:extLst>
            </p:cNvPr>
            <p:cNvSpPr txBox="1"/>
            <p:nvPr/>
          </p:nvSpPr>
          <p:spPr>
            <a:xfrm>
              <a:off x="8066790" y="5545640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27669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김진실</a:t>
              </a:r>
              <a:endParaRPr lang="ko-KR" altLang="en-US" sz="2800" b="1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3C78D1-5C69-8716-A75E-76CEDF02751D}"/>
                </a:ext>
              </a:extLst>
            </p:cNvPr>
            <p:cNvSpPr txBox="1"/>
            <p:nvPr/>
          </p:nvSpPr>
          <p:spPr>
            <a:xfrm>
              <a:off x="947698" y="2596277"/>
              <a:ext cx="1515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화면 구현</a:t>
              </a:r>
              <a:endParaRPr lang="en-US" altLang="ko-KR" dirty="0">
                <a:solidFill>
                  <a:srgbClr val="276691"/>
                </a:solidFill>
              </a:endParaRPr>
            </a:p>
            <a:p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디자인 보조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4580E7-58E6-9EEC-7838-EC2CFE746A46}"/>
                </a:ext>
              </a:extLst>
            </p:cNvPr>
            <p:cNvSpPr txBox="1"/>
            <p:nvPr/>
          </p:nvSpPr>
          <p:spPr>
            <a:xfrm>
              <a:off x="6391084" y="2596277"/>
              <a:ext cx="2832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웹페이지 구상 및 디자인</a:t>
              </a:r>
              <a:endParaRPr lang="en-US" altLang="ko-KR" dirty="0">
                <a:solidFill>
                  <a:srgbClr val="276691"/>
                </a:solidFill>
              </a:endParaRPr>
            </a:p>
            <a:p>
              <a:pPr algn="r"/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퍼블리싱 보조</a:t>
              </a:r>
              <a:endParaRPr lang="en-US" altLang="ko-KR" dirty="0">
                <a:solidFill>
                  <a:srgbClr val="27669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74E9D6-2B46-4678-5FE7-AC56D093BF47}"/>
                </a:ext>
              </a:extLst>
            </p:cNvPr>
            <p:cNvSpPr txBox="1"/>
            <p:nvPr/>
          </p:nvSpPr>
          <p:spPr>
            <a:xfrm>
              <a:off x="955021" y="4760809"/>
              <a:ext cx="22894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웹페이지 기능 구현</a:t>
              </a:r>
              <a:endParaRPr lang="en-US" altLang="ko-KR" dirty="0">
                <a:solidFill>
                  <a:srgbClr val="276691"/>
                </a:solidFill>
              </a:endParaRPr>
            </a:p>
            <a:p>
              <a:r>
                <a:rPr lang="en-US" altLang="ko-KR" dirty="0">
                  <a:solidFill>
                    <a:srgbClr val="276691"/>
                  </a:solidFill>
                </a:rPr>
                <a:t>-API </a:t>
              </a:r>
              <a:r>
                <a:rPr lang="ko-KR" altLang="en-US" dirty="0">
                  <a:solidFill>
                    <a:srgbClr val="276691"/>
                  </a:solidFill>
                </a:rPr>
                <a:t>적용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505E4C-3912-1DBB-1351-8314A8C1498E}"/>
                </a:ext>
              </a:extLst>
            </p:cNvPr>
            <p:cNvSpPr txBox="1"/>
            <p:nvPr/>
          </p:nvSpPr>
          <p:spPr>
            <a:xfrm>
              <a:off x="6629240" y="4760809"/>
              <a:ext cx="2601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 err="1">
                  <a:solidFill>
                    <a:srgbClr val="276691"/>
                  </a:solidFill>
                </a:rPr>
                <a:t>백엔드</a:t>
              </a:r>
              <a:r>
                <a:rPr lang="ko-KR" altLang="en-US" dirty="0">
                  <a:solidFill>
                    <a:srgbClr val="276691"/>
                  </a:solidFill>
                </a:rPr>
                <a:t> </a:t>
              </a:r>
              <a:r>
                <a:rPr lang="en-US" altLang="ko-KR" dirty="0">
                  <a:solidFill>
                    <a:srgbClr val="276691"/>
                  </a:solidFill>
                </a:rPr>
                <a:t>DB </a:t>
              </a:r>
              <a:r>
                <a:rPr lang="ko-KR" altLang="en-US" dirty="0">
                  <a:solidFill>
                    <a:srgbClr val="276691"/>
                  </a:solidFill>
                </a:rPr>
                <a:t>구축</a:t>
              </a:r>
              <a:endParaRPr lang="en-US" altLang="ko-KR" dirty="0">
                <a:solidFill>
                  <a:srgbClr val="276691"/>
                </a:solidFill>
              </a:endParaRPr>
            </a:p>
            <a:p>
              <a:pPr algn="r"/>
              <a:r>
                <a:rPr lang="en-US" altLang="ko-KR" dirty="0">
                  <a:solidFill>
                    <a:srgbClr val="276691"/>
                  </a:solidFill>
                </a:rPr>
                <a:t>-</a:t>
              </a:r>
              <a:r>
                <a:rPr lang="ko-KR" altLang="en-US" dirty="0">
                  <a:solidFill>
                    <a:srgbClr val="276691"/>
                  </a:solidFill>
                </a:rPr>
                <a:t>로그인 및 게시판 구현</a:t>
              </a:r>
              <a:endParaRPr lang="en-US" altLang="ko-KR" dirty="0">
                <a:solidFill>
                  <a:srgbClr val="27669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62" y="1608231"/>
            <a:ext cx="1006519" cy="100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3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5" y="1164771"/>
            <a:ext cx="2978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276691"/>
                </a:solidFill>
              </a:rPr>
              <a:t>2. </a:t>
            </a:r>
            <a:r>
              <a:rPr lang="ko-KR" altLang="en-US" sz="3200" dirty="0" smtClean="0">
                <a:solidFill>
                  <a:srgbClr val="276691"/>
                </a:solidFill>
              </a:rPr>
              <a:t>프로젝트 개요</a:t>
            </a:r>
            <a:endParaRPr lang="ko-KR" altLang="en-US" sz="3200" dirty="0">
              <a:solidFill>
                <a:srgbClr val="27669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5721" y="1447800"/>
            <a:ext cx="3217547" cy="3962400"/>
            <a:chOff x="5976256" y="1487936"/>
            <a:chExt cx="3217547" cy="3962400"/>
          </a:xfrm>
        </p:grpSpPr>
        <p:sp>
          <p:nvSpPr>
            <p:cNvPr id="9" name="TextBox 8"/>
            <p:cNvSpPr txBox="1"/>
            <p:nvPr/>
          </p:nvSpPr>
          <p:spPr>
            <a:xfrm>
              <a:off x="5976257" y="2347731"/>
              <a:ext cx="17299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기대효과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6256" y="3207526"/>
              <a:ext cx="2980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사례 조사 및 분석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6256" y="1487936"/>
              <a:ext cx="28905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주제 및 기획의도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6256" y="4067321"/>
              <a:ext cx="32175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제작 방향성 구체화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6256" y="4927116"/>
              <a:ext cx="2563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276691"/>
                  </a:solidFill>
                </a:rPr>
                <a:t>- </a:t>
              </a:r>
              <a:r>
                <a:rPr lang="ko-KR" altLang="en-US" sz="2800" dirty="0" smtClean="0">
                  <a:solidFill>
                    <a:srgbClr val="276691"/>
                  </a:solidFill>
                </a:rPr>
                <a:t>기술 활용 방안</a:t>
              </a:r>
              <a:endParaRPr lang="ko-KR" altLang="en-US" sz="2800" dirty="0">
                <a:solidFill>
                  <a:srgbClr val="2766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6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7C713-904E-408A-8FED-0E70E46DE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3600" dirty="0"/>
          </a:p>
          <a:p>
            <a:pPr marL="0" indent="0" algn="ctr">
              <a:buNone/>
            </a:pPr>
            <a:r>
              <a:rPr lang="ko-KR" altLang="en-US" sz="3600" b="1" u="sng" dirty="0"/>
              <a:t>상수도</a:t>
            </a:r>
            <a:r>
              <a:rPr lang="ko-KR" altLang="en-US" sz="3600" dirty="0"/>
              <a:t> </a:t>
            </a:r>
            <a:r>
              <a:rPr lang="ko-KR" altLang="en-US" sz="2400" dirty="0"/>
              <a:t>및</a:t>
            </a:r>
            <a:r>
              <a:rPr lang="ko-KR" altLang="en-US" sz="3600" dirty="0"/>
              <a:t> </a:t>
            </a:r>
            <a:r>
              <a:rPr lang="ko-KR" altLang="en-US" sz="3600" b="1" u="sng" dirty="0" err="1"/>
              <a:t>먹는샘물</a:t>
            </a:r>
            <a:r>
              <a:rPr lang="ko-KR" altLang="en-US" sz="3600" u="sng" dirty="0"/>
              <a:t> </a:t>
            </a:r>
            <a:r>
              <a:rPr lang="ko-KR" altLang="en-US" sz="3600" b="1" u="sng" dirty="0"/>
              <a:t>수질 정보 제공</a:t>
            </a:r>
            <a:r>
              <a:rPr lang="ko-KR" altLang="en-US" sz="3600" b="1" dirty="0"/>
              <a:t> </a:t>
            </a:r>
            <a:r>
              <a:rPr lang="ko-KR" altLang="en-US" sz="2400" dirty="0"/>
              <a:t>사이트 </a:t>
            </a:r>
            <a:r>
              <a:rPr lang="ko-KR" altLang="en-US" sz="2400" dirty="0" smtClean="0"/>
              <a:t>제작</a:t>
            </a:r>
            <a:endParaRPr lang="en-US" altLang="ko-KR" sz="2400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400" dirty="0"/>
              <a:t>상수도</a:t>
            </a:r>
            <a:r>
              <a:rPr lang="en-US" altLang="ko-KR" sz="2400" dirty="0"/>
              <a:t>(</a:t>
            </a:r>
            <a:r>
              <a:rPr lang="ko-KR" altLang="en-US" sz="2400" dirty="0"/>
              <a:t>수돗물</a:t>
            </a:r>
            <a:r>
              <a:rPr lang="en-US" altLang="ko-KR" sz="2400" dirty="0"/>
              <a:t>) /</a:t>
            </a:r>
            <a:r>
              <a:rPr lang="ko-KR" altLang="en-US" sz="2400" dirty="0"/>
              <a:t> 먹는 샘물</a:t>
            </a:r>
            <a:r>
              <a:rPr lang="en-US" altLang="ko-KR" sz="2400" dirty="0"/>
              <a:t>(</a:t>
            </a:r>
            <a:r>
              <a:rPr lang="ko-KR" altLang="en-US" sz="2400" dirty="0"/>
              <a:t>생수</a:t>
            </a:r>
            <a:r>
              <a:rPr lang="en-US" altLang="ko-KR" sz="2400" dirty="0"/>
              <a:t>)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수질 정보 제공과 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음용수 기준 위반 사례 및 피해 자료 공유를 통한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식수의 중요성 전달 및 국민 건강수준 향상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2-1 </a:t>
            </a:r>
            <a:r>
              <a:rPr lang="ko-KR" altLang="en-US" dirty="0" smtClean="0"/>
              <a:t>주제 및 기획의도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5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1FB6431-0BFE-D463-5DBE-C2EC3E9DD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1871" y="320351"/>
            <a:ext cx="4588643" cy="252743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2-1 </a:t>
            </a:r>
            <a:r>
              <a:rPr lang="ko-KR" altLang="en-US" dirty="0"/>
              <a:t>주제 및 </a:t>
            </a:r>
            <a:r>
              <a:rPr lang="ko-KR" altLang="en-US" dirty="0" smtClean="0"/>
              <a:t>기획의도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E2C6B-9097-9585-6CF3-1F46A9C8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71" y="2888439"/>
            <a:ext cx="4588643" cy="14278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C43EE1-8287-7682-BBDE-E68CEB17A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871" y="4353568"/>
            <a:ext cx="4588643" cy="182604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EA1C0-DD3B-1816-53B5-8D3A8AD5DB01}"/>
              </a:ext>
            </a:extLst>
          </p:cNvPr>
          <p:cNvSpPr txBox="1"/>
          <p:nvPr/>
        </p:nvSpPr>
        <p:spPr>
          <a:xfrm>
            <a:off x="838200" y="2050573"/>
            <a:ext cx="466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 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수도관리를 통해 수돗물을 마셔도 된다고 홍보하고 있음에도 주기적으로 수돗물에서 문제 발생 </a:t>
            </a:r>
            <a:endParaRPr lang="en-US" altLang="ko-KR" sz="2000" spc="-15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 smtClean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시판중인 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생수 또한 주기적으로 기준 위반</a:t>
            </a:r>
            <a:r>
              <a:rPr lang="en-US" altLang="ko-KR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부실 등으로 인한 문제 발생</a:t>
            </a:r>
            <a:endParaRPr lang="en-US" altLang="ko-KR" sz="2000" spc="-15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일반적인 </a:t>
            </a:r>
            <a:r>
              <a:rPr lang="ko-KR" altLang="en-US" sz="2000" spc="-150" dirty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소비자들은 이에 대한 자세한 정보와 비교데이터를 얻기 </a:t>
            </a:r>
            <a:r>
              <a:rPr lang="ko-KR" altLang="en-US" sz="2000" spc="-150" dirty="0" smtClean="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힘듦</a:t>
            </a:r>
            <a:endParaRPr lang="ko-KR" altLang="en-US" sz="2000" dirty="0">
              <a:solidFill>
                <a:srgbClr val="27669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F7D-9EB0-CF7E-6CEB-94303059A93D}"/>
              </a:ext>
            </a:extLst>
          </p:cNvPr>
          <p:cNvSpPr txBox="1"/>
          <p:nvPr/>
        </p:nvSpPr>
        <p:spPr>
          <a:xfrm>
            <a:off x="838200" y="5413629"/>
            <a:ext cx="46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rgbClr val="27669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D52E11-2C8E-8D09-C65A-3F2292609B90}"/>
              </a:ext>
            </a:extLst>
          </p:cNvPr>
          <p:cNvGrpSpPr/>
          <p:nvPr/>
        </p:nvGrpSpPr>
        <p:grpSpPr>
          <a:xfrm>
            <a:off x="1123406" y="5290519"/>
            <a:ext cx="4972594" cy="523220"/>
            <a:chOff x="1341120" y="5297807"/>
            <a:chExt cx="497259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DDF946-789A-5FF7-AA32-D2DCE203B2A7}"/>
                </a:ext>
              </a:extLst>
            </p:cNvPr>
            <p:cNvSpPr txBox="1"/>
            <p:nvPr/>
          </p:nvSpPr>
          <p:spPr>
            <a:xfrm>
              <a:off x="1341120" y="5297807"/>
              <a:ext cx="4972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먹는 물에 대한 정보 필요성</a:t>
              </a:r>
              <a:endParaRPr lang="ko-KR" altLang="en-US" sz="28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9C355438-F1EA-3993-775B-9E7A550EE706}"/>
                </a:ext>
              </a:extLst>
            </p:cNvPr>
            <p:cNvSpPr/>
            <p:nvPr/>
          </p:nvSpPr>
          <p:spPr>
            <a:xfrm rot="16200000">
              <a:off x="5201382" y="5440300"/>
              <a:ext cx="339634" cy="23823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5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D27-30CA-8079-09F1-768372D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3B567-811A-02EB-9702-B387FC883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2-2 </a:t>
            </a:r>
            <a:r>
              <a:rPr lang="ko-KR" altLang="en-US" dirty="0" smtClean="0"/>
              <a:t>기대효과</a:t>
            </a:r>
            <a:endParaRPr lang="en-US" altLang="ko-KR" dirty="0" smtClean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C8878C1-EF4E-C7EA-2579-8B44759484DE}"/>
              </a:ext>
            </a:extLst>
          </p:cNvPr>
          <p:cNvSpPr txBox="1">
            <a:spLocks/>
          </p:cNvSpPr>
          <p:nvPr/>
        </p:nvSpPr>
        <p:spPr>
          <a:xfrm>
            <a:off x="838200" y="2079702"/>
            <a:ext cx="10515600" cy="417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7669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먹는 샘물 제조 업체와 생수 브랜드의 구조를 파악해 건강한 소비 권장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부적합 판정을 받은 제품들과 좋은 결과를 받은 제품들의 상위 정보를 공개함으로써 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제조업체에게 경각심 부여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먹는 물의  성분과 품질 관리의 중요성 강조를 통해 국민건강증진에 기여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실제 상품 조회와 구입까지 한번에 연결하여 소비자의 편의성 증대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90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1296</Words>
  <Application>Microsoft Office PowerPoint</Application>
  <PresentationFormat>와이드스크린</PresentationFormat>
  <Paragraphs>267</Paragraphs>
  <Slides>37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나눔스퀘어 네오 Heavy</vt:lpstr>
      <vt:lpstr>나눔스퀘어</vt:lpstr>
      <vt:lpstr>Wingdings</vt:lpstr>
      <vt:lpstr>나눔바른고딕 옛한글</vt:lpstr>
      <vt:lpstr>맑은 고딕</vt:lpstr>
      <vt:lpstr>Arial</vt:lpstr>
      <vt:lpstr>Office 테마</vt:lpstr>
      <vt:lpstr>PowerPoint 프레젠테이션</vt:lpstr>
      <vt:lpstr>INDEX</vt:lpstr>
      <vt:lpstr>PowerPoint 프레젠테이션</vt:lpstr>
      <vt:lpstr>1. 팀 구성 및 역할</vt:lpstr>
      <vt:lpstr>1. 팀 구성 및 역할</vt:lpstr>
      <vt:lpstr>PowerPoint 프레젠테이션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2. 프로젝트 개요</vt:lpstr>
      <vt:lpstr>PowerPoint 프레젠테이션</vt:lpstr>
      <vt:lpstr>3. 프로젝트 수행 절차 및 방법</vt:lpstr>
      <vt:lpstr>3. 프로젝트 수행 절차 및 방법</vt:lpstr>
      <vt:lpstr>PowerPoint 프레젠테이션</vt:lpstr>
      <vt:lpstr>4. 프로젝트 수행결과</vt:lpstr>
      <vt:lpstr>4. 프로젝트 수행결과</vt:lpstr>
      <vt:lpstr>PowerPoint 프레젠테이션</vt:lpstr>
      <vt:lpstr>4. 프로젝트 수행결과</vt:lpstr>
      <vt:lpstr>PowerPoint 프레젠테이션</vt:lpstr>
      <vt:lpstr>4. 프로젝트 수행결과</vt:lpstr>
      <vt:lpstr>4. 프로젝트 수행결과</vt:lpstr>
      <vt:lpstr>4. 프로젝트 수행결과</vt:lpstr>
      <vt:lpstr>4. 프로젝트 수행결과</vt:lpstr>
      <vt:lpstr>PowerPoint 프레젠테이션</vt:lpstr>
      <vt:lpstr>5. 자체 평가의견</vt:lpstr>
      <vt:lpstr>5. 자체 평가의견</vt:lpstr>
      <vt:lpstr>5. 자체 평가의견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Kimkangdon</dc:creator>
  <cp:lastModifiedBy>YJ</cp:lastModifiedBy>
  <cp:revision>110</cp:revision>
  <dcterms:created xsi:type="dcterms:W3CDTF">2023-07-10T11:44:49Z</dcterms:created>
  <dcterms:modified xsi:type="dcterms:W3CDTF">2023-08-11T06:28:26Z</dcterms:modified>
</cp:coreProperties>
</file>